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69"/>
  </p:notesMasterIdLst>
  <p:sldIdLst>
    <p:sldId id="256" r:id="rId3"/>
    <p:sldId id="321" r:id="rId4"/>
    <p:sldId id="757" r:id="rId5"/>
    <p:sldId id="758" r:id="rId6"/>
    <p:sldId id="759" r:id="rId7"/>
    <p:sldId id="760" r:id="rId8"/>
    <p:sldId id="761" r:id="rId9"/>
    <p:sldId id="762" r:id="rId10"/>
    <p:sldId id="737" r:id="rId11"/>
    <p:sldId id="747" r:id="rId12"/>
    <p:sldId id="746" r:id="rId13"/>
    <p:sldId id="745" r:id="rId14"/>
    <p:sldId id="748" r:id="rId15"/>
    <p:sldId id="749" r:id="rId16"/>
    <p:sldId id="750" r:id="rId17"/>
    <p:sldId id="751" r:id="rId18"/>
    <p:sldId id="752" r:id="rId19"/>
    <p:sldId id="753" r:id="rId20"/>
    <p:sldId id="754" r:id="rId21"/>
    <p:sldId id="755" r:id="rId22"/>
    <p:sldId id="772" r:id="rId23"/>
    <p:sldId id="763" r:id="rId24"/>
    <p:sldId id="765" r:id="rId25"/>
    <p:sldId id="771" r:id="rId26"/>
    <p:sldId id="773" r:id="rId27"/>
    <p:sldId id="774" r:id="rId28"/>
    <p:sldId id="775" r:id="rId29"/>
    <p:sldId id="776" r:id="rId30"/>
    <p:sldId id="777" r:id="rId31"/>
    <p:sldId id="770" r:id="rId32"/>
    <p:sldId id="784" r:id="rId33"/>
    <p:sldId id="764" r:id="rId34"/>
    <p:sldId id="789" r:id="rId35"/>
    <p:sldId id="805" r:id="rId36"/>
    <p:sldId id="794" r:id="rId37"/>
    <p:sldId id="788" r:id="rId38"/>
    <p:sldId id="790" r:id="rId39"/>
    <p:sldId id="791" r:id="rId40"/>
    <p:sldId id="792" r:id="rId41"/>
    <p:sldId id="783" r:id="rId42"/>
    <p:sldId id="785" r:id="rId43"/>
    <p:sldId id="786" r:id="rId44"/>
    <p:sldId id="787" r:id="rId45"/>
    <p:sldId id="796" r:id="rId46"/>
    <p:sldId id="795" r:id="rId47"/>
    <p:sldId id="793" r:id="rId48"/>
    <p:sldId id="766" r:id="rId49"/>
    <p:sldId id="779" r:id="rId50"/>
    <p:sldId id="756" r:id="rId51"/>
    <p:sldId id="797" r:id="rId52"/>
    <p:sldId id="780" r:id="rId53"/>
    <p:sldId id="781" r:id="rId54"/>
    <p:sldId id="782" r:id="rId55"/>
    <p:sldId id="798" r:id="rId56"/>
    <p:sldId id="799" r:id="rId57"/>
    <p:sldId id="800" r:id="rId58"/>
    <p:sldId id="801" r:id="rId59"/>
    <p:sldId id="802" r:id="rId60"/>
    <p:sldId id="803" r:id="rId61"/>
    <p:sldId id="804" r:id="rId62"/>
    <p:sldId id="769" r:id="rId63"/>
    <p:sldId id="767" r:id="rId64"/>
    <p:sldId id="735" r:id="rId65"/>
    <p:sldId id="806" r:id="rId66"/>
    <p:sldId id="367" r:id="rId67"/>
    <p:sldId id="368"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5220"/>
    <a:srgbClr val="7B9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84" autoAdjust="0"/>
    <p:restoredTop sz="91271" autoAdjust="0"/>
  </p:normalViewPr>
  <p:slideViewPr>
    <p:cSldViewPr>
      <p:cViewPr varScale="1">
        <p:scale>
          <a:sx n="102" d="100"/>
          <a:sy n="102" d="100"/>
        </p:scale>
        <p:origin x="1776" y="192"/>
      </p:cViewPr>
      <p:guideLst/>
    </p:cSldViewPr>
  </p:slideViewPr>
  <p:outlineViewPr>
    <p:cViewPr>
      <p:scale>
        <a:sx n="33" d="100"/>
        <a:sy n="33" d="100"/>
      </p:scale>
      <p:origin x="0" y="-53488"/>
    </p:cViewPr>
  </p:outlin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AF96E9-0C4B-4E81-8D96-2A4B7C1E58CE}" type="datetimeFigureOut">
              <a:rPr lang="en-US" smtClean="0"/>
              <a:t>5/10/22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22E9E3-F7E0-4F64-A85D-DE32A7B411A1}" type="slidenum">
              <a:rPr lang="en-US" smtClean="0"/>
              <a:t>‹#›</a:t>
            </a:fld>
            <a:endParaRPr lang="en-US"/>
          </a:p>
        </p:txBody>
      </p:sp>
    </p:spTree>
    <p:extLst>
      <p:ext uri="{BB962C8B-B14F-4D97-AF65-F5344CB8AC3E}">
        <p14:creationId xmlns:p14="http://schemas.microsoft.com/office/powerpoint/2010/main" val="4060926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indmajix.com/react-js-vs-angular-j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telerik.com/kendo-react-ui/component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en.wikipedia.org/wiki/Thunk"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en.wikipedia.org/wiki/Thunk"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en.wikipedia.org/wiki/Thunk"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reacttraining.com/react-router/web/example/auth-workflow"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s://www.freecodecamp.org/news/state-management-with-react-hooks/" TargetMode="External"/><Relationship Id="rId4" Type="http://schemas.openxmlformats.org/officeDocument/2006/relationships/hyperlink" Target="https://dev.to/devdammak/react-hook-usestate-with-react-context-api-3pco"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reactjs.org/docs/context.html#classcontexttype"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reactjs.org/docs/hooks-reference.html#usecontext"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a:t>
            </a:fld>
            <a:endParaRPr lang="en-US"/>
          </a:p>
        </p:txBody>
      </p:sp>
    </p:spTree>
    <p:extLst>
      <p:ext uri="{BB962C8B-B14F-4D97-AF65-F5344CB8AC3E}">
        <p14:creationId xmlns:p14="http://schemas.microsoft.com/office/powerpoint/2010/main" val="1157274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10</a:t>
            </a:fld>
            <a:endParaRPr lang="en-US"/>
          </a:p>
        </p:txBody>
      </p:sp>
    </p:spTree>
    <p:extLst>
      <p:ext uri="{BB962C8B-B14F-4D97-AF65-F5344CB8AC3E}">
        <p14:creationId xmlns:p14="http://schemas.microsoft.com/office/powerpoint/2010/main" val="3436514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pretend the top-level App component holds the user object in state. The user contains the current user’s avatar, handle, and other profile info.</a:t>
            </a:r>
          </a:p>
          <a:p>
            <a:r>
              <a:rPr lang="en-US" sz="1200" b="0" i="0" kern="1200" dirty="0">
                <a:solidFill>
                  <a:schemeClr val="tx1"/>
                </a:solidFill>
                <a:effectLst/>
                <a:latin typeface="+mn-lt"/>
                <a:ea typeface="+mn-ea"/>
                <a:cs typeface="+mn-cs"/>
              </a:rPr>
              <a:t>In order to deliver the user data to all 3 Avatar components, the user needs to be woven through a bunch of intermediate components that don’t need the data.</a:t>
            </a:r>
          </a:p>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11</a:t>
            </a:fld>
            <a:endParaRPr lang="en-US"/>
          </a:p>
        </p:txBody>
      </p:sp>
    </p:spTree>
    <p:extLst>
      <p:ext uri="{BB962C8B-B14F-4D97-AF65-F5344CB8AC3E}">
        <p14:creationId xmlns:p14="http://schemas.microsoft.com/office/powerpoint/2010/main" val="2901644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12</a:t>
            </a:fld>
            <a:endParaRPr lang="en-US"/>
          </a:p>
        </p:txBody>
      </p:sp>
    </p:spTree>
    <p:extLst>
      <p:ext uri="{BB962C8B-B14F-4D97-AF65-F5344CB8AC3E}">
        <p14:creationId xmlns:p14="http://schemas.microsoft.com/office/powerpoint/2010/main" val="1664376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13</a:t>
            </a:fld>
            <a:endParaRPr lang="en-US"/>
          </a:p>
        </p:txBody>
      </p:sp>
    </p:spTree>
    <p:extLst>
      <p:ext uri="{BB962C8B-B14F-4D97-AF65-F5344CB8AC3E}">
        <p14:creationId xmlns:p14="http://schemas.microsoft.com/office/powerpoint/2010/main" val="2116453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14</a:t>
            </a:fld>
            <a:endParaRPr lang="en-US"/>
          </a:p>
        </p:txBody>
      </p:sp>
    </p:spTree>
    <p:extLst>
      <p:ext uri="{BB962C8B-B14F-4D97-AF65-F5344CB8AC3E}">
        <p14:creationId xmlns:p14="http://schemas.microsoft.com/office/powerpoint/2010/main" val="3773088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bumbu.me</a:t>
            </a:r>
            <a:r>
              <a:rPr lang="en-US" dirty="0"/>
              <a:t>/simple-redux/</a:t>
            </a:r>
          </a:p>
        </p:txBody>
      </p:sp>
      <p:sp>
        <p:nvSpPr>
          <p:cNvPr id="4" name="Slide Number Placeholder 3"/>
          <p:cNvSpPr>
            <a:spLocks noGrp="1"/>
          </p:cNvSpPr>
          <p:nvPr>
            <p:ph type="sldNum" sz="quarter" idx="10"/>
          </p:nvPr>
        </p:nvSpPr>
        <p:spPr/>
        <p:txBody>
          <a:bodyPr/>
          <a:lstStyle/>
          <a:p>
            <a:fld id="{0922E9E3-F7E0-4F64-A85D-DE32A7B411A1}" type="slidenum">
              <a:rPr lang="en-US" smtClean="0"/>
              <a:t>15</a:t>
            </a:fld>
            <a:endParaRPr lang="en-US"/>
          </a:p>
        </p:txBody>
      </p:sp>
    </p:spTree>
    <p:extLst>
      <p:ext uri="{BB962C8B-B14F-4D97-AF65-F5344CB8AC3E}">
        <p14:creationId xmlns:p14="http://schemas.microsoft.com/office/powerpoint/2010/main" val="282186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16</a:t>
            </a:fld>
            <a:endParaRPr lang="en-US"/>
          </a:p>
        </p:txBody>
      </p:sp>
    </p:spTree>
    <p:extLst>
      <p:ext uri="{BB962C8B-B14F-4D97-AF65-F5344CB8AC3E}">
        <p14:creationId xmlns:p14="http://schemas.microsoft.com/office/powerpoint/2010/main" val="1853847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17</a:t>
            </a:fld>
            <a:endParaRPr lang="en-US"/>
          </a:p>
        </p:txBody>
      </p:sp>
    </p:spTree>
    <p:extLst>
      <p:ext uri="{BB962C8B-B14F-4D97-AF65-F5344CB8AC3E}">
        <p14:creationId xmlns:p14="http://schemas.microsoft.com/office/powerpoint/2010/main" val="1352093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18</a:t>
            </a:fld>
            <a:endParaRPr lang="en-US"/>
          </a:p>
        </p:txBody>
      </p:sp>
    </p:spTree>
    <p:extLst>
      <p:ext uri="{BB962C8B-B14F-4D97-AF65-F5344CB8AC3E}">
        <p14:creationId xmlns:p14="http://schemas.microsoft.com/office/powerpoint/2010/main" val="1360240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19</a:t>
            </a:fld>
            <a:endParaRPr lang="en-US"/>
          </a:p>
        </p:txBody>
      </p:sp>
    </p:spTree>
    <p:extLst>
      <p:ext uri="{BB962C8B-B14F-4D97-AF65-F5344CB8AC3E}">
        <p14:creationId xmlns:p14="http://schemas.microsoft.com/office/powerpoint/2010/main" val="2050228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https://mindmajix.com/react-js-vs-angular-js</a:t>
            </a:r>
            <a:endParaRPr lang="en-US" dirty="0"/>
          </a:p>
          <a:p>
            <a:r>
              <a:rPr lang="en-US" dirty="0">
                <a:hlinkClick r:id="rId4"/>
              </a:rPr>
              <a:t>https://www.telerik.com/kendo-react-ui</a:t>
            </a:r>
            <a:r>
              <a:rPr lang="en-US">
                <a:hlinkClick r:id="rId4"/>
              </a:rPr>
              <a:t>/components/</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2</a:t>
            </a:fld>
            <a:endParaRPr lang="en-US"/>
          </a:p>
        </p:txBody>
      </p:sp>
    </p:spTree>
    <p:extLst>
      <p:ext uri="{BB962C8B-B14F-4D97-AF65-F5344CB8AC3E}">
        <p14:creationId xmlns:p14="http://schemas.microsoft.com/office/powerpoint/2010/main" val="412838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20</a:t>
            </a:fld>
            <a:endParaRPr lang="en-US"/>
          </a:p>
        </p:txBody>
      </p:sp>
    </p:spTree>
    <p:extLst>
      <p:ext uri="{BB962C8B-B14F-4D97-AF65-F5344CB8AC3E}">
        <p14:creationId xmlns:p14="http://schemas.microsoft.com/office/powerpoint/2010/main" val="1861562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21</a:t>
            </a:fld>
            <a:endParaRPr lang="en-US"/>
          </a:p>
        </p:txBody>
      </p:sp>
    </p:spTree>
    <p:extLst>
      <p:ext uri="{BB962C8B-B14F-4D97-AF65-F5344CB8AC3E}">
        <p14:creationId xmlns:p14="http://schemas.microsoft.com/office/powerpoint/2010/main" val="2338211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22</a:t>
            </a:fld>
            <a:endParaRPr lang="en-US"/>
          </a:p>
        </p:txBody>
      </p:sp>
    </p:spTree>
    <p:extLst>
      <p:ext uri="{BB962C8B-B14F-4D97-AF65-F5344CB8AC3E}">
        <p14:creationId xmlns:p14="http://schemas.microsoft.com/office/powerpoint/2010/main" val="441305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23</a:t>
            </a:fld>
            <a:endParaRPr lang="en-US"/>
          </a:p>
        </p:txBody>
      </p:sp>
    </p:spTree>
    <p:extLst>
      <p:ext uri="{BB962C8B-B14F-4D97-AF65-F5344CB8AC3E}">
        <p14:creationId xmlns:p14="http://schemas.microsoft.com/office/powerpoint/2010/main" val="3604012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24</a:t>
            </a:fld>
            <a:endParaRPr lang="en-US"/>
          </a:p>
        </p:txBody>
      </p:sp>
    </p:spTree>
    <p:extLst>
      <p:ext uri="{BB962C8B-B14F-4D97-AF65-F5344CB8AC3E}">
        <p14:creationId xmlns:p14="http://schemas.microsoft.com/office/powerpoint/2010/main" val="958567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25</a:t>
            </a:fld>
            <a:endParaRPr lang="en-US"/>
          </a:p>
        </p:txBody>
      </p:sp>
    </p:spTree>
    <p:extLst>
      <p:ext uri="{BB962C8B-B14F-4D97-AF65-F5344CB8AC3E}">
        <p14:creationId xmlns:p14="http://schemas.microsoft.com/office/powerpoint/2010/main" val="533081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26</a:t>
            </a:fld>
            <a:endParaRPr lang="en-US"/>
          </a:p>
        </p:txBody>
      </p:sp>
    </p:spTree>
    <p:extLst>
      <p:ext uri="{BB962C8B-B14F-4D97-AF65-F5344CB8AC3E}">
        <p14:creationId xmlns:p14="http://schemas.microsoft.com/office/powerpoint/2010/main" val="158611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27</a:t>
            </a:fld>
            <a:endParaRPr lang="en-US"/>
          </a:p>
        </p:txBody>
      </p:sp>
    </p:spTree>
    <p:extLst>
      <p:ext uri="{BB962C8B-B14F-4D97-AF65-F5344CB8AC3E}">
        <p14:creationId xmlns:p14="http://schemas.microsoft.com/office/powerpoint/2010/main" val="1420630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28</a:t>
            </a:fld>
            <a:endParaRPr lang="en-US"/>
          </a:p>
        </p:txBody>
      </p:sp>
    </p:spTree>
    <p:extLst>
      <p:ext uri="{BB962C8B-B14F-4D97-AF65-F5344CB8AC3E}">
        <p14:creationId xmlns:p14="http://schemas.microsoft.com/office/powerpoint/2010/main" val="3123122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29</a:t>
            </a:fld>
            <a:endParaRPr lang="en-US"/>
          </a:p>
        </p:txBody>
      </p:sp>
    </p:spTree>
    <p:extLst>
      <p:ext uri="{BB962C8B-B14F-4D97-AF65-F5344CB8AC3E}">
        <p14:creationId xmlns:p14="http://schemas.microsoft.com/office/powerpoint/2010/main" val="811487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3</a:t>
            </a:fld>
            <a:endParaRPr lang="en-US"/>
          </a:p>
        </p:txBody>
      </p:sp>
    </p:spTree>
    <p:extLst>
      <p:ext uri="{BB962C8B-B14F-4D97-AF65-F5344CB8AC3E}">
        <p14:creationId xmlns:p14="http://schemas.microsoft.com/office/powerpoint/2010/main" val="2293618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30</a:t>
            </a:fld>
            <a:endParaRPr lang="en-US"/>
          </a:p>
        </p:txBody>
      </p:sp>
    </p:spTree>
    <p:extLst>
      <p:ext uri="{BB962C8B-B14F-4D97-AF65-F5344CB8AC3E}">
        <p14:creationId xmlns:p14="http://schemas.microsoft.com/office/powerpoint/2010/main" val="2258496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31</a:t>
            </a:fld>
            <a:endParaRPr lang="en-US"/>
          </a:p>
        </p:txBody>
      </p:sp>
    </p:spTree>
    <p:extLst>
      <p:ext uri="{BB962C8B-B14F-4D97-AF65-F5344CB8AC3E}">
        <p14:creationId xmlns:p14="http://schemas.microsoft.com/office/powerpoint/2010/main" val="1873286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32</a:t>
            </a:fld>
            <a:endParaRPr lang="en-US"/>
          </a:p>
        </p:txBody>
      </p:sp>
    </p:spTree>
    <p:extLst>
      <p:ext uri="{BB962C8B-B14F-4D97-AF65-F5344CB8AC3E}">
        <p14:creationId xmlns:p14="http://schemas.microsoft.com/office/powerpoint/2010/main" val="35241827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33</a:t>
            </a:fld>
            <a:endParaRPr lang="en-US"/>
          </a:p>
        </p:txBody>
      </p:sp>
    </p:spTree>
    <p:extLst>
      <p:ext uri="{BB962C8B-B14F-4D97-AF65-F5344CB8AC3E}">
        <p14:creationId xmlns:p14="http://schemas.microsoft.com/office/powerpoint/2010/main" val="13033246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34</a:t>
            </a:fld>
            <a:endParaRPr lang="en-US"/>
          </a:p>
        </p:txBody>
      </p:sp>
    </p:spTree>
    <p:extLst>
      <p:ext uri="{BB962C8B-B14F-4D97-AF65-F5344CB8AC3E}">
        <p14:creationId xmlns:p14="http://schemas.microsoft.com/office/powerpoint/2010/main" val="856683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35</a:t>
            </a:fld>
            <a:endParaRPr lang="en-US"/>
          </a:p>
        </p:txBody>
      </p:sp>
    </p:spTree>
    <p:extLst>
      <p:ext uri="{BB962C8B-B14F-4D97-AF65-F5344CB8AC3E}">
        <p14:creationId xmlns:p14="http://schemas.microsoft.com/office/powerpoint/2010/main" val="155919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36</a:t>
            </a:fld>
            <a:endParaRPr lang="en-US"/>
          </a:p>
        </p:txBody>
      </p:sp>
    </p:spTree>
    <p:extLst>
      <p:ext uri="{BB962C8B-B14F-4D97-AF65-F5344CB8AC3E}">
        <p14:creationId xmlns:p14="http://schemas.microsoft.com/office/powerpoint/2010/main" val="31354871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37</a:t>
            </a:fld>
            <a:endParaRPr lang="en-US"/>
          </a:p>
        </p:txBody>
      </p:sp>
    </p:spTree>
    <p:extLst>
      <p:ext uri="{BB962C8B-B14F-4D97-AF65-F5344CB8AC3E}">
        <p14:creationId xmlns:p14="http://schemas.microsoft.com/office/powerpoint/2010/main" val="2466876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38</a:t>
            </a:fld>
            <a:endParaRPr lang="en-US"/>
          </a:p>
        </p:txBody>
      </p:sp>
    </p:spTree>
    <p:extLst>
      <p:ext uri="{BB962C8B-B14F-4D97-AF65-F5344CB8AC3E}">
        <p14:creationId xmlns:p14="http://schemas.microsoft.com/office/powerpoint/2010/main" val="30353912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39</a:t>
            </a:fld>
            <a:endParaRPr lang="en-US"/>
          </a:p>
        </p:txBody>
      </p:sp>
    </p:spTree>
    <p:extLst>
      <p:ext uri="{BB962C8B-B14F-4D97-AF65-F5344CB8AC3E}">
        <p14:creationId xmlns:p14="http://schemas.microsoft.com/office/powerpoint/2010/main" val="933945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4</a:t>
            </a:fld>
            <a:endParaRPr lang="en-US"/>
          </a:p>
        </p:txBody>
      </p:sp>
    </p:spTree>
    <p:extLst>
      <p:ext uri="{BB962C8B-B14F-4D97-AF65-F5344CB8AC3E}">
        <p14:creationId xmlns:p14="http://schemas.microsoft.com/office/powerpoint/2010/main" val="1445076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40</a:t>
            </a:fld>
            <a:endParaRPr lang="en-US"/>
          </a:p>
        </p:txBody>
      </p:sp>
    </p:spTree>
    <p:extLst>
      <p:ext uri="{BB962C8B-B14F-4D97-AF65-F5344CB8AC3E}">
        <p14:creationId xmlns:p14="http://schemas.microsoft.com/office/powerpoint/2010/main" val="1612955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41</a:t>
            </a:fld>
            <a:endParaRPr lang="en-US"/>
          </a:p>
        </p:txBody>
      </p:sp>
    </p:spTree>
    <p:extLst>
      <p:ext uri="{BB962C8B-B14F-4D97-AF65-F5344CB8AC3E}">
        <p14:creationId xmlns:p14="http://schemas.microsoft.com/office/powerpoint/2010/main" val="30985096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42</a:t>
            </a:fld>
            <a:endParaRPr lang="en-US"/>
          </a:p>
        </p:txBody>
      </p:sp>
    </p:spTree>
    <p:extLst>
      <p:ext uri="{BB962C8B-B14F-4D97-AF65-F5344CB8AC3E}">
        <p14:creationId xmlns:p14="http://schemas.microsoft.com/office/powerpoint/2010/main" val="20868659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you’re curious, a </a:t>
            </a:r>
            <a:r>
              <a:rPr lang="en-US" sz="1200" b="0" i="0" u="none" strike="noStrike" kern="1200" dirty="0">
                <a:solidFill>
                  <a:schemeClr val="tx1"/>
                </a:solidFill>
                <a:effectLst/>
                <a:latin typeface="+mn-lt"/>
                <a:ea typeface="+mn-ea"/>
                <a:cs typeface="+mn-cs"/>
                <a:hlinkClick r:id="rId3"/>
              </a:rPr>
              <a:t>thunk</a:t>
            </a:r>
            <a:r>
              <a:rPr lang="en-US" sz="1200" b="0" i="0" kern="1200" dirty="0">
                <a:solidFill>
                  <a:schemeClr val="tx1"/>
                </a:solidFill>
                <a:effectLst/>
                <a:latin typeface="+mn-lt"/>
                <a:ea typeface="+mn-ea"/>
                <a:cs typeface="+mn-cs"/>
              </a:rPr>
              <a:t> is a concept in programming where a function is used to delay the evaluation/calculation of an operation.</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43</a:t>
            </a:fld>
            <a:endParaRPr lang="en-US"/>
          </a:p>
        </p:txBody>
      </p:sp>
    </p:spTree>
    <p:extLst>
      <p:ext uri="{BB962C8B-B14F-4D97-AF65-F5344CB8AC3E}">
        <p14:creationId xmlns:p14="http://schemas.microsoft.com/office/powerpoint/2010/main" val="10576550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you’re curious, a </a:t>
            </a:r>
            <a:r>
              <a:rPr lang="en-US" sz="1200" b="0" i="0" u="none" strike="noStrike" kern="1200" dirty="0">
                <a:solidFill>
                  <a:schemeClr val="tx1"/>
                </a:solidFill>
                <a:effectLst/>
                <a:latin typeface="+mn-lt"/>
                <a:ea typeface="+mn-ea"/>
                <a:cs typeface="+mn-cs"/>
                <a:hlinkClick r:id="rId3"/>
              </a:rPr>
              <a:t>thunk</a:t>
            </a:r>
            <a:r>
              <a:rPr lang="en-US" sz="1200" b="0" i="0" kern="1200" dirty="0">
                <a:solidFill>
                  <a:schemeClr val="tx1"/>
                </a:solidFill>
                <a:effectLst/>
                <a:latin typeface="+mn-lt"/>
                <a:ea typeface="+mn-ea"/>
                <a:cs typeface="+mn-cs"/>
              </a:rPr>
              <a:t> is a concept in programming where a function is used to delay the evaluation/calculation of an operation.</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44</a:t>
            </a:fld>
            <a:endParaRPr lang="en-US"/>
          </a:p>
        </p:txBody>
      </p:sp>
    </p:spTree>
    <p:extLst>
      <p:ext uri="{BB962C8B-B14F-4D97-AF65-F5344CB8AC3E}">
        <p14:creationId xmlns:p14="http://schemas.microsoft.com/office/powerpoint/2010/main" val="18317442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you’re curious, a </a:t>
            </a:r>
            <a:r>
              <a:rPr lang="en-US" sz="1200" b="0" i="0" u="none" strike="noStrike" kern="1200" dirty="0">
                <a:solidFill>
                  <a:schemeClr val="tx1"/>
                </a:solidFill>
                <a:effectLst/>
                <a:latin typeface="+mn-lt"/>
                <a:ea typeface="+mn-ea"/>
                <a:cs typeface="+mn-cs"/>
                <a:hlinkClick r:id="rId3"/>
              </a:rPr>
              <a:t>thunk</a:t>
            </a:r>
            <a:r>
              <a:rPr lang="en-US" sz="1200" b="0" i="0" kern="1200" dirty="0">
                <a:solidFill>
                  <a:schemeClr val="tx1"/>
                </a:solidFill>
                <a:effectLst/>
                <a:latin typeface="+mn-lt"/>
                <a:ea typeface="+mn-ea"/>
                <a:cs typeface="+mn-cs"/>
              </a:rPr>
              <a:t> is a concept in programming where a function is used to delay the evaluation/calculation of an operation.</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45</a:t>
            </a:fld>
            <a:endParaRPr lang="en-US"/>
          </a:p>
        </p:txBody>
      </p:sp>
    </p:spTree>
    <p:extLst>
      <p:ext uri="{BB962C8B-B14F-4D97-AF65-F5344CB8AC3E}">
        <p14:creationId xmlns:p14="http://schemas.microsoft.com/office/powerpoint/2010/main" val="34241241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46</a:t>
            </a:fld>
            <a:endParaRPr lang="en-US"/>
          </a:p>
        </p:txBody>
      </p:sp>
    </p:spTree>
    <p:extLst>
      <p:ext uri="{BB962C8B-B14F-4D97-AF65-F5344CB8AC3E}">
        <p14:creationId xmlns:p14="http://schemas.microsoft.com/office/powerpoint/2010/main" val="3024050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47</a:t>
            </a:fld>
            <a:endParaRPr lang="en-US"/>
          </a:p>
        </p:txBody>
      </p:sp>
    </p:spTree>
    <p:extLst>
      <p:ext uri="{BB962C8B-B14F-4D97-AF65-F5344CB8AC3E}">
        <p14:creationId xmlns:p14="http://schemas.microsoft.com/office/powerpoint/2010/main" val="38610836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48</a:t>
            </a:fld>
            <a:endParaRPr lang="en-US"/>
          </a:p>
        </p:txBody>
      </p:sp>
    </p:spTree>
    <p:extLst>
      <p:ext uri="{BB962C8B-B14F-4D97-AF65-F5344CB8AC3E}">
        <p14:creationId xmlns:p14="http://schemas.microsoft.com/office/powerpoint/2010/main" val="27965138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https://reacttraining.com/react-router/web/example/auth-workflow</a:t>
            </a:r>
            <a:endParaRPr lang="en-US" dirty="0"/>
          </a:p>
          <a:p>
            <a:endParaRPr lang="en-US" dirty="0"/>
          </a:p>
          <a:p>
            <a:r>
              <a:rPr lang="en-US" dirty="0">
                <a:hlinkClick r:id="rId4"/>
              </a:rPr>
              <a:t>https://dev.to/devdammak/react-hook-usestate-with-react-context-api-3pco</a:t>
            </a:r>
            <a:endParaRPr lang="en-US" dirty="0"/>
          </a:p>
          <a:p>
            <a:endParaRPr lang="en-US" dirty="0"/>
          </a:p>
          <a:p>
            <a:r>
              <a:rPr lang="en-US" dirty="0">
                <a:hlinkClick r:id="rId5"/>
              </a:rPr>
              <a:t>https://www.freecodecamp.org/news/state-management-with-react-hooks/</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49</a:t>
            </a:fld>
            <a:endParaRPr lang="en-US"/>
          </a:p>
        </p:txBody>
      </p:sp>
    </p:spTree>
    <p:extLst>
      <p:ext uri="{BB962C8B-B14F-4D97-AF65-F5344CB8AC3E}">
        <p14:creationId xmlns:p14="http://schemas.microsoft.com/office/powerpoint/2010/main" val="3168720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5</a:t>
            </a:fld>
            <a:endParaRPr lang="en-US"/>
          </a:p>
        </p:txBody>
      </p:sp>
    </p:spTree>
    <p:extLst>
      <p:ext uri="{BB962C8B-B14F-4D97-AF65-F5344CB8AC3E}">
        <p14:creationId xmlns:p14="http://schemas.microsoft.com/office/powerpoint/2010/main" val="28094460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50</a:t>
            </a:fld>
            <a:endParaRPr lang="en-US"/>
          </a:p>
        </p:txBody>
      </p:sp>
    </p:spTree>
    <p:extLst>
      <p:ext uri="{BB962C8B-B14F-4D97-AF65-F5344CB8AC3E}">
        <p14:creationId xmlns:p14="http://schemas.microsoft.com/office/powerpoint/2010/main" val="1972424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According to the React documentation, </a:t>
            </a:r>
            <a:r>
              <a:rPr lang="en-US" sz="1200" b="1" i="0" kern="1200" dirty="0">
                <a:solidFill>
                  <a:schemeClr val="tx1"/>
                </a:solidFill>
                <a:effectLst/>
                <a:latin typeface="+mn-lt"/>
                <a:ea typeface="+mn-ea"/>
                <a:cs typeface="+mn-cs"/>
              </a:rPr>
              <a:t>every context object comes with a Provider React component</a:t>
            </a:r>
            <a:r>
              <a:rPr lang="en-US" sz="1200" b="0" i="0" kern="1200" dirty="0">
                <a:solidFill>
                  <a:schemeClr val="tx1"/>
                </a:solidFill>
                <a:effectLst/>
                <a:latin typeface="+mn-lt"/>
                <a:ea typeface="+mn-ea"/>
                <a:cs typeface="+mn-cs"/>
              </a:rPr>
              <a:t> that allows consuming components to subscribe to context changes. It is the provider that allows the context to be consumed by other components</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51</a:t>
            </a:fld>
            <a:endParaRPr lang="en-US"/>
          </a:p>
        </p:txBody>
      </p:sp>
    </p:spTree>
    <p:extLst>
      <p:ext uri="{BB962C8B-B14F-4D97-AF65-F5344CB8AC3E}">
        <p14:creationId xmlns:p14="http://schemas.microsoft.com/office/powerpoint/2010/main" val="39591838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propagation from Provider to its descendant consumers (including </a:t>
            </a:r>
            <a:r>
              <a:rPr lang="en-US" sz="1200" b="0" i="0" u="none" strike="noStrike" kern="1200" dirty="0">
                <a:solidFill>
                  <a:schemeClr val="tx1"/>
                </a:solidFill>
                <a:effectLst/>
                <a:latin typeface="+mn-lt"/>
                <a:ea typeface="+mn-ea"/>
                <a:cs typeface="+mn-cs"/>
                <a:hlinkClick r:id="rId3"/>
              </a:rPr>
              <a:t>.contextType</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a:rPr>
              <a:t>useContext</a:t>
            </a:r>
            <a:r>
              <a:rPr lang="en-US" sz="1200" b="0" i="0" kern="1200" dirty="0">
                <a:solidFill>
                  <a:schemeClr val="tx1"/>
                </a:solidFill>
                <a:effectLst/>
                <a:latin typeface="+mn-lt"/>
                <a:ea typeface="+mn-ea"/>
                <a:cs typeface="+mn-cs"/>
              </a:rPr>
              <a:t>) is not subject to the </a:t>
            </a:r>
            <a:r>
              <a:rPr lang="en-US" dirty="0" err="1"/>
              <a:t>shouldComponentUpdate</a:t>
            </a:r>
            <a:r>
              <a:rPr lang="en-US" sz="1200" b="0" i="0" kern="1200" dirty="0">
                <a:solidFill>
                  <a:schemeClr val="tx1"/>
                </a:solidFill>
                <a:effectLst/>
                <a:latin typeface="+mn-lt"/>
                <a:ea typeface="+mn-ea"/>
                <a:cs typeface="+mn-cs"/>
              </a:rPr>
              <a:t> method, so the consumer is updated even when an ancestor component skips an update.</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52</a:t>
            </a:fld>
            <a:endParaRPr lang="en-US"/>
          </a:p>
        </p:txBody>
      </p:sp>
    </p:spTree>
    <p:extLst>
      <p:ext uri="{BB962C8B-B14F-4D97-AF65-F5344CB8AC3E}">
        <p14:creationId xmlns:p14="http://schemas.microsoft.com/office/powerpoint/2010/main" val="3407525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only subscribe to a single context using this API. If you need more than one use &lt;</a:t>
            </a:r>
            <a:r>
              <a:rPr lang="en-US" sz="1200" b="0" i="0" kern="1200" dirty="0" err="1">
                <a:solidFill>
                  <a:schemeClr val="tx1"/>
                </a:solidFill>
                <a:effectLst/>
                <a:latin typeface="+mn-lt"/>
                <a:ea typeface="+mn-ea"/>
                <a:cs typeface="+mn-cs"/>
              </a:rPr>
              <a:t>MyContext.Consumer</a:t>
            </a:r>
            <a:r>
              <a:rPr lang="en-US" sz="1200" b="0" i="0" kern="1200" dirty="0">
                <a:solidFill>
                  <a:schemeClr val="tx1"/>
                </a:solidFill>
                <a:effectLst/>
                <a:latin typeface="+mn-lt"/>
                <a:ea typeface="+mn-ea"/>
                <a:cs typeface="+mn-cs"/>
              </a:rPr>
              <a:t>&gt;.</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53</a:t>
            </a:fld>
            <a:endParaRPr lang="en-US"/>
          </a:p>
        </p:txBody>
      </p:sp>
    </p:spTree>
    <p:extLst>
      <p:ext uri="{BB962C8B-B14F-4D97-AF65-F5344CB8AC3E}">
        <p14:creationId xmlns:p14="http://schemas.microsoft.com/office/powerpoint/2010/main" val="1170540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According to the React documentation, </a:t>
            </a:r>
            <a:r>
              <a:rPr lang="en-US" sz="1200" b="1" i="0" kern="1200" dirty="0">
                <a:solidFill>
                  <a:schemeClr val="tx1"/>
                </a:solidFill>
                <a:effectLst/>
                <a:latin typeface="+mn-lt"/>
                <a:ea typeface="+mn-ea"/>
                <a:cs typeface="+mn-cs"/>
              </a:rPr>
              <a:t>every context object comes with a Provider React component</a:t>
            </a:r>
            <a:r>
              <a:rPr lang="en-US" sz="1200" b="0" i="0" kern="1200" dirty="0">
                <a:solidFill>
                  <a:schemeClr val="tx1"/>
                </a:solidFill>
                <a:effectLst/>
                <a:latin typeface="+mn-lt"/>
                <a:ea typeface="+mn-ea"/>
                <a:cs typeface="+mn-cs"/>
              </a:rPr>
              <a:t> that allows consuming components to subscribe to context changes. It is the provider that allows the context to be consumed by other components</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54</a:t>
            </a:fld>
            <a:endParaRPr lang="en-US"/>
          </a:p>
        </p:txBody>
      </p:sp>
    </p:spTree>
    <p:extLst>
      <p:ext uri="{BB962C8B-B14F-4D97-AF65-F5344CB8AC3E}">
        <p14:creationId xmlns:p14="http://schemas.microsoft.com/office/powerpoint/2010/main" val="663545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According to the React documentation, </a:t>
            </a:r>
            <a:r>
              <a:rPr lang="en-US" sz="1200" b="1" i="0" kern="1200" dirty="0">
                <a:solidFill>
                  <a:schemeClr val="tx1"/>
                </a:solidFill>
                <a:effectLst/>
                <a:latin typeface="+mn-lt"/>
                <a:ea typeface="+mn-ea"/>
                <a:cs typeface="+mn-cs"/>
              </a:rPr>
              <a:t>every context object comes with a Provider React component</a:t>
            </a:r>
            <a:r>
              <a:rPr lang="en-US" sz="1200" b="0" i="0" kern="1200" dirty="0">
                <a:solidFill>
                  <a:schemeClr val="tx1"/>
                </a:solidFill>
                <a:effectLst/>
                <a:latin typeface="+mn-lt"/>
                <a:ea typeface="+mn-ea"/>
                <a:cs typeface="+mn-cs"/>
              </a:rPr>
              <a:t> that allows consuming components to subscribe to context changes. It is the provider that allows the context to be consumed by other components</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55</a:t>
            </a:fld>
            <a:endParaRPr lang="en-US"/>
          </a:p>
        </p:txBody>
      </p:sp>
    </p:spTree>
    <p:extLst>
      <p:ext uri="{BB962C8B-B14F-4D97-AF65-F5344CB8AC3E}">
        <p14:creationId xmlns:p14="http://schemas.microsoft.com/office/powerpoint/2010/main" val="4150619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According to the React documentation, </a:t>
            </a:r>
            <a:r>
              <a:rPr lang="en-US" sz="1200" b="1" i="0" kern="1200" dirty="0">
                <a:solidFill>
                  <a:schemeClr val="tx1"/>
                </a:solidFill>
                <a:effectLst/>
                <a:latin typeface="+mn-lt"/>
                <a:ea typeface="+mn-ea"/>
                <a:cs typeface="+mn-cs"/>
              </a:rPr>
              <a:t>every context object comes with a Provider React component</a:t>
            </a:r>
            <a:r>
              <a:rPr lang="en-US" sz="1200" b="0" i="0" kern="1200" dirty="0">
                <a:solidFill>
                  <a:schemeClr val="tx1"/>
                </a:solidFill>
                <a:effectLst/>
                <a:latin typeface="+mn-lt"/>
                <a:ea typeface="+mn-ea"/>
                <a:cs typeface="+mn-cs"/>
              </a:rPr>
              <a:t> that allows consuming components to subscribe to context changes. It is the provider that allows the context to be consumed by other components</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56</a:t>
            </a:fld>
            <a:endParaRPr lang="en-US"/>
          </a:p>
        </p:txBody>
      </p:sp>
    </p:spTree>
    <p:extLst>
      <p:ext uri="{BB962C8B-B14F-4D97-AF65-F5344CB8AC3E}">
        <p14:creationId xmlns:p14="http://schemas.microsoft.com/office/powerpoint/2010/main" val="21336609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According to the React documentation, </a:t>
            </a:r>
            <a:r>
              <a:rPr lang="en-US" sz="1200" b="1" i="0" kern="1200" dirty="0">
                <a:solidFill>
                  <a:schemeClr val="tx1"/>
                </a:solidFill>
                <a:effectLst/>
                <a:latin typeface="+mn-lt"/>
                <a:ea typeface="+mn-ea"/>
                <a:cs typeface="+mn-cs"/>
              </a:rPr>
              <a:t>every context object comes with a Provider React component</a:t>
            </a:r>
            <a:r>
              <a:rPr lang="en-US" sz="1200" b="0" i="0" kern="1200" dirty="0">
                <a:solidFill>
                  <a:schemeClr val="tx1"/>
                </a:solidFill>
                <a:effectLst/>
                <a:latin typeface="+mn-lt"/>
                <a:ea typeface="+mn-ea"/>
                <a:cs typeface="+mn-cs"/>
              </a:rPr>
              <a:t> that allows consuming components to subscribe to context changes. It is the provider that allows the context to be consumed by other components</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57</a:t>
            </a:fld>
            <a:endParaRPr lang="en-US"/>
          </a:p>
        </p:txBody>
      </p:sp>
    </p:spTree>
    <p:extLst>
      <p:ext uri="{BB962C8B-B14F-4D97-AF65-F5344CB8AC3E}">
        <p14:creationId xmlns:p14="http://schemas.microsoft.com/office/powerpoint/2010/main" val="2000507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According to the React documentation, </a:t>
            </a:r>
            <a:r>
              <a:rPr lang="en-US" sz="1200" b="1" i="0" kern="1200" dirty="0">
                <a:solidFill>
                  <a:schemeClr val="tx1"/>
                </a:solidFill>
                <a:effectLst/>
                <a:latin typeface="+mn-lt"/>
                <a:ea typeface="+mn-ea"/>
                <a:cs typeface="+mn-cs"/>
              </a:rPr>
              <a:t>every context object comes with a Provider React component</a:t>
            </a:r>
            <a:r>
              <a:rPr lang="en-US" sz="1200" b="0" i="0" kern="1200" dirty="0">
                <a:solidFill>
                  <a:schemeClr val="tx1"/>
                </a:solidFill>
                <a:effectLst/>
                <a:latin typeface="+mn-lt"/>
                <a:ea typeface="+mn-ea"/>
                <a:cs typeface="+mn-cs"/>
              </a:rPr>
              <a:t> that allows consuming components to subscribe to context changes. It is the provider that allows the context to be consumed by other components</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58</a:t>
            </a:fld>
            <a:endParaRPr lang="en-US"/>
          </a:p>
        </p:txBody>
      </p:sp>
    </p:spTree>
    <p:extLst>
      <p:ext uri="{BB962C8B-B14F-4D97-AF65-F5344CB8AC3E}">
        <p14:creationId xmlns:p14="http://schemas.microsoft.com/office/powerpoint/2010/main" val="40404587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According to the React documentation, </a:t>
            </a:r>
            <a:r>
              <a:rPr lang="en-US" sz="1200" b="1" i="0" kern="1200" dirty="0">
                <a:solidFill>
                  <a:schemeClr val="tx1"/>
                </a:solidFill>
                <a:effectLst/>
                <a:latin typeface="+mn-lt"/>
                <a:ea typeface="+mn-ea"/>
                <a:cs typeface="+mn-cs"/>
              </a:rPr>
              <a:t>every context object comes with a Provider React component</a:t>
            </a:r>
            <a:r>
              <a:rPr lang="en-US" sz="1200" b="0" i="0" kern="1200" dirty="0">
                <a:solidFill>
                  <a:schemeClr val="tx1"/>
                </a:solidFill>
                <a:effectLst/>
                <a:latin typeface="+mn-lt"/>
                <a:ea typeface="+mn-ea"/>
                <a:cs typeface="+mn-cs"/>
              </a:rPr>
              <a:t> that allows consuming components to subscribe to context changes. It is the provider that allows the context to be consumed by other components</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59</a:t>
            </a:fld>
            <a:endParaRPr lang="en-US"/>
          </a:p>
        </p:txBody>
      </p:sp>
    </p:spTree>
    <p:extLst>
      <p:ext uri="{BB962C8B-B14F-4D97-AF65-F5344CB8AC3E}">
        <p14:creationId xmlns:p14="http://schemas.microsoft.com/office/powerpoint/2010/main" val="743810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6</a:t>
            </a:fld>
            <a:endParaRPr lang="en-US"/>
          </a:p>
        </p:txBody>
      </p:sp>
    </p:spTree>
    <p:extLst>
      <p:ext uri="{BB962C8B-B14F-4D97-AF65-F5344CB8AC3E}">
        <p14:creationId xmlns:p14="http://schemas.microsoft.com/office/powerpoint/2010/main" val="8542422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According to the React documentation, </a:t>
            </a:r>
            <a:r>
              <a:rPr lang="en-US" sz="1200" b="1" i="0" kern="1200" dirty="0">
                <a:solidFill>
                  <a:schemeClr val="tx1"/>
                </a:solidFill>
                <a:effectLst/>
                <a:latin typeface="+mn-lt"/>
                <a:ea typeface="+mn-ea"/>
                <a:cs typeface="+mn-cs"/>
              </a:rPr>
              <a:t>every context object comes with a Provider React component</a:t>
            </a:r>
            <a:r>
              <a:rPr lang="en-US" sz="1200" b="0" i="0" kern="1200" dirty="0">
                <a:solidFill>
                  <a:schemeClr val="tx1"/>
                </a:solidFill>
                <a:effectLst/>
                <a:latin typeface="+mn-lt"/>
                <a:ea typeface="+mn-ea"/>
                <a:cs typeface="+mn-cs"/>
              </a:rPr>
              <a:t> that allows consuming components to subscribe to context changes. It is the provider that allows the context to be consumed by other components</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60</a:t>
            </a:fld>
            <a:endParaRPr lang="en-US"/>
          </a:p>
        </p:txBody>
      </p:sp>
    </p:spTree>
    <p:extLst>
      <p:ext uri="{BB962C8B-B14F-4D97-AF65-F5344CB8AC3E}">
        <p14:creationId xmlns:p14="http://schemas.microsoft.com/office/powerpoint/2010/main" val="9710154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default value is what the </a:t>
            </a:r>
            <a:r>
              <a:rPr lang="en-US" dirty="0"/>
              <a:t>Consumer</a:t>
            </a:r>
            <a:r>
              <a:rPr lang="en-US" sz="1200" b="0" i="0" kern="1200" dirty="0">
                <a:solidFill>
                  <a:schemeClr val="tx1"/>
                </a:solidFill>
                <a:effectLst/>
                <a:latin typeface="+mn-lt"/>
                <a:ea typeface="+mn-ea"/>
                <a:cs typeface="+mn-cs"/>
              </a:rPr>
              <a:t> will receive when it is placed in a tree with no </a:t>
            </a:r>
            <a:r>
              <a:rPr lang="en-US" dirty="0"/>
              <a:t>Provider</a:t>
            </a:r>
            <a:r>
              <a:rPr lang="en-US" sz="1200" b="0" i="0" kern="1200" dirty="0">
                <a:solidFill>
                  <a:schemeClr val="tx1"/>
                </a:solidFill>
                <a:effectLst/>
                <a:latin typeface="+mn-lt"/>
                <a:ea typeface="+mn-ea"/>
                <a:cs typeface="+mn-cs"/>
              </a:rPr>
              <a:t> above it. If you don’t pass one, the value will just be </a:t>
            </a:r>
            <a:r>
              <a:rPr lang="en-US" dirty="0"/>
              <a:t>undefined</a:t>
            </a:r>
            <a:r>
              <a:rPr lang="en-US" sz="1200" b="0" i="0" kern="1200" dirty="0">
                <a:solidFill>
                  <a:schemeClr val="tx1"/>
                </a:solidFill>
                <a:effectLst/>
                <a:latin typeface="+mn-lt"/>
                <a:ea typeface="+mn-ea"/>
                <a:cs typeface="+mn-cs"/>
              </a:rPr>
              <a:t>. Note, though, that this is a </a:t>
            </a:r>
            <a:r>
              <a:rPr lang="en-US" sz="1200" b="0" i="1" kern="1200" dirty="0">
                <a:solidFill>
                  <a:schemeClr val="tx1"/>
                </a:solidFill>
                <a:effectLst/>
                <a:latin typeface="+mn-lt"/>
                <a:ea typeface="+mn-ea"/>
                <a:cs typeface="+mn-cs"/>
              </a:rPr>
              <a:t>default</a:t>
            </a:r>
            <a:r>
              <a:rPr lang="en-US" sz="1200" b="0" i="0" kern="1200" dirty="0">
                <a:solidFill>
                  <a:schemeClr val="tx1"/>
                </a:solidFill>
                <a:effectLst/>
                <a:latin typeface="+mn-lt"/>
                <a:ea typeface="+mn-ea"/>
                <a:cs typeface="+mn-cs"/>
              </a:rPr>
              <a:t> value, not an </a:t>
            </a:r>
            <a:r>
              <a:rPr lang="en-US" sz="1200" b="0" i="1" kern="1200" dirty="0">
                <a:solidFill>
                  <a:schemeClr val="tx1"/>
                </a:solidFill>
                <a:effectLst/>
                <a:latin typeface="+mn-lt"/>
                <a:ea typeface="+mn-ea"/>
                <a:cs typeface="+mn-cs"/>
              </a:rPr>
              <a:t>initial</a:t>
            </a:r>
            <a:r>
              <a:rPr lang="en-US" sz="1200" b="0" i="0" kern="1200" dirty="0">
                <a:solidFill>
                  <a:schemeClr val="tx1"/>
                </a:solidFill>
                <a:effectLst/>
                <a:latin typeface="+mn-lt"/>
                <a:ea typeface="+mn-ea"/>
                <a:cs typeface="+mn-cs"/>
              </a:rPr>
              <a:t> value. A context doesn’t retain anything; it merely distributes the data you pass in.</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61</a:t>
            </a:fld>
            <a:endParaRPr lang="en-US"/>
          </a:p>
        </p:txBody>
      </p:sp>
    </p:spTree>
    <p:extLst>
      <p:ext uri="{BB962C8B-B14F-4D97-AF65-F5344CB8AC3E}">
        <p14:creationId xmlns:p14="http://schemas.microsoft.com/office/powerpoint/2010/main" val="14787130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default value is what the </a:t>
            </a:r>
            <a:r>
              <a:rPr lang="en-US" dirty="0"/>
              <a:t>Consumer</a:t>
            </a:r>
            <a:r>
              <a:rPr lang="en-US" sz="1200" b="0" i="0" kern="1200" dirty="0">
                <a:solidFill>
                  <a:schemeClr val="tx1"/>
                </a:solidFill>
                <a:effectLst/>
                <a:latin typeface="+mn-lt"/>
                <a:ea typeface="+mn-ea"/>
                <a:cs typeface="+mn-cs"/>
              </a:rPr>
              <a:t> will receive when it is placed in a tree with no </a:t>
            </a:r>
            <a:r>
              <a:rPr lang="en-US" dirty="0"/>
              <a:t>Provider</a:t>
            </a:r>
            <a:r>
              <a:rPr lang="en-US" sz="1200" b="0" i="0" kern="1200" dirty="0">
                <a:solidFill>
                  <a:schemeClr val="tx1"/>
                </a:solidFill>
                <a:effectLst/>
                <a:latin typeface="+mn-lt"/>
                <a:ea typeface="+mn-ea"/>
                <a:cs typeface="+mn-cs"/>
              </a:rPr>
              <a:t> above it. If you don’t pass one, the value will just be </a:t>
            </a:r>
            <a:r>
              <a:rPr lang="en-US" dirty="0"/>
              <a:t>undefined</a:t>
            </a:r>
            <a:r>
              <a:rPr lang="en-US" sz="1200" b="0" i="0" kern="1200" dirty="0">
                <a:solidFill>
                  <a:schemeClr val="tx1"/>
                </a:solidFill>
                <a:effectLst/>
                <a:latin typeface="+mn-lt"/>
                <a:ea typeface="+mn-ea"/>
                <a:cs typeface="+mn-cs"/>
              </a:rPr>
              <a:t>. Note, though, that this is a </a:t>
            </a:r>
            <a:r>
              <a:rPr lang="en-US" sz="1200" b="0" i="1" kern="1200" dirty="0">
                <a:solidFill>
                  <a:schemeClr val="tx1"/>
                </a:solidFill>
                <a:effectLst/>
                <a:latin typeface="+mn-lt"/>
                <a:ea typeface="+mn-ea"/>
                <a:cs typeface="+mn-cs"/>
              </a:rPr>
              <a:t>default</a:t>
            </a:r>
            <a:r>
              <a:rPr lang="en-US" sz="1200" b="0" i="0" kern="1200" dirty="0">
                <a:solidFill>
                  <a:schemeClr val="tx1"/>
                </a:solidFill>
                <a:effectLst/>
                <a:latin typeface="+mn-lt"/>
                <a:ea typeface="+mn-ea"/>
                <a:cs typeface="+mn-cs"/>
              </a:rPr>
              <a:t> value, not an </a:t>
            </a:r>
            <a:r>
              <a:rPr lang="en-US" sz="1200" b="0" i="1" kern="1200" dirty="0">
                <a:solidFill>
                  <a:schemeClr val="tx1"/>
                </a:solidFill>
                <a:effectLst/>
                <a:latin typeface="+mn-lt"/>
                <a:ea typeface="+mn-ea"/>
                <a:cs typeface="+mn-cs"/>
              </a:rPr>
              <a:t>initial</a:t>
            </a:r>
            <a:r>
              <a:rPr lang="en-US" sz="1200" b="0" i="0" kern="1200" dirty="0">
                <a:solidFill>
                  <a:schemeClr val="tx1"/>
                </a:solidFill>
                <a:effectLst/>
                <a:latin typeface="+mn-lt"/>
                <a:ea typeface="+mn-ea"/>
                <a:cs typeface="+mn-cs"/>
              </a:rPr>
              <a:t> value. A context doesn’t retain anything; it merely distributes the data you pass in.</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62</a:t>
            </a:fld>
            <a:endParaRPr lang="en-US"/>
          </a:p>
        </p:txBody>
      </p:sp>
    </p:spTree>
    <p:extLst>
      <p:ext uri="{BB962C8B-B14F-4D97-AF65-F5344CB8AC3E}">
        <p14:creationId xmlns:p14="http://schemas.microsoft.com/office/powerpoint/2010/main" val="31844587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63</a:t>
            </a:fld>
            <a:endParaRPr lang="en-US"/>
          </a:p>
        </p:txBody>
      </p:sp>
    </p:spTree>
    <p:extLst>
      <p:ext uri="{BB962C8B-B14F-4D97-AF65-F5344CB8AC3E}">
        <p14:creationId xmlns:p14="http://schemas.microsoft.com/office/powerpoint/2010/main" val="19535419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64</a:t>
            </a:fld>
            <a:endParaRPr lang="en-US"/>
          </a:p>
        </p:txBody>
      </p:sp>
    </p:spTree>
    <p:extLst>
      <p:ext uri="{BB962C8B-B14F-4D97-AF65-F5344CB8AC3E}">
        <p14:creationId xmlns:p14="http://schemas.microsoft.com/office/powerpoint/2010/main" val="562534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7</a:t>
            </a:fld>
            <a:endParaRPr lang="en-US"/>
          </a:p>
        </p:txBody>
      </p:sp>
    </p:spTree>
    <p:extLst>
      <p:ext uri="{BB962C8B-B14F-4D97-AF65-F5344CB8AC3E}">
        <p14:creationId xmlns:p14="http://schemas.microsoft.com/office/powerpoint/2010/main" val="1651298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8</a:t>
            </a:fld>
            <a:endParaRPr lang="en-US"/>
          </a:p>
        </p:txBody>
      </p:sp>
    </p:spTree>
    <p:extLst>
      <p:ext uri="{BB962C8B-B14F-4D97-AF65-F5344CB8AC3E}">
        <p14:creationId xmlns:p14="http://schemas.microsoft.com/office/powerpoint/2010/main" val="1540400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9</a:t>
            </a:fld>
            <a:endParaRPr lang="en-US"/>
          </a:p>
        </p:txBody>
      </p:sp>
    </p:spTree>
    <p:extLst>
      <p:ext uri="{BB962C8B-B14F-4D97-AF65-F5344CB8AC3E}">
        <p14:creationId xmlns:p14="http://schemas.microsoft.com/office/powerpoint/2010/main" val="617782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page">
    <p:spTree>
      <p:nvGrpSpPr>
        <p:cNvPr id="1" name=""/>
        <p:cNvGrpSpPr/>
        <p:nvPr/>
      </p:nvGrpSpPr>
      <p:grpSpPr>
        <a:xfrm>
          <a:off x="0" y="0"/>
          <a:ext cx="0" cy="0"/>
          <a:chOff x="0" y="0"/>
          <a:chExt cx="0" cy="0"/>
        </a:xfrm>
      </p:grpSpPr>
      <p:sp>
        <p:nvSpPr>
          <p:cNvPr id="5" name="Rectangle 12"/>
          <p:cNvSpPr>
            <a:spLocks noChangeArrowheads="1"/>
          </p:cNvSpPr>
          <p:nvPr/>
        </p:nvSpPr>
        <p:spPr bwMode="auto">
          <a:xfrm>
            <a:off x="387350" y="5834063"/>
            <a:ext cx="8272463" cy="549275"/>
          </a:xfrm>
          <a:prstGeom prst="rect">
            <a:avLst/>
          </a:prstGeom>
          <a:noFill/>
          <a:ln w="38100">
            <a:noFill/>
            <a:prstDash val="sysDot"/>
            <a:miter lim="800000"/>
            <a:headEnd/>
            <a:tailEnd/>
          </a:ln>
        </p:spPr>
        <p:txBody>
          <a:bodyPr>
            <a:spAutoFit/>
          </a:bodyPr>
          <a:lstStyle/>
          <a:p>
            <a:pPr algn="ctr" eaLnBrk="0" hangingPunct="0"/>
            <a:r>
              <a:rPr lang="en-US" sz="1000" b="0" dirty="0">
                <a:cs typeface="Times New Roman" pitchFamily="18" charset="0"/>
              </a:rPr>
              <a:t>This document is confidential and contains proprietary information, including trade secrets of CitiusTech. Neither the document nor any of the information contained in it may be reproduced or disclosed to any unauthorized person under any circumstances without the express written permission of CitiusTech.</a:t>
            </a:r>
            <a:endParaRPr lang="en-US" b="0" dirty="0"/>
          </a:p>
        </p:txBody>
      </p:sp>
      <p:sp>
        <p:nvSpPr>
          <p:cNvPr id="8" name="Title 11"/>
          <p:cNvSpPr>
            <a:spLocks noGrp="1"/>
          </p:cNvSpPr>
          <p:nvPr>
            <p:ph type="title" hasCustomPrompt="1"/>
          </p:nvPr>
        </p:nvSpPr>
        <p:spPr>
          <a:xfrm>
            <a:off x="533400" y="2667000"/>
            <a:ext cx="8229600" cy="1143000"/>
          </a:xfrm>
        </p:spPr>
        <p:txBody>
          <a:bodyPr/>
          <a:lstStyle>
            <a:lvl1pPr>
              <a:defRPr sz="4000" b="1" i="0" baseline="0"/>
            </a:lvl1pPr>
          </a:lstStyle>
          <a:p>
            <a:r>
              <a:rPr lang="en-US" dirty="0"/>
              <a:t>Title of Document</a:t>
            </a:r>
            <a:endParaRPr lang="en-IN" dirty="0"/>
          </a:p>
        </p:txBody>
      </p:sp>
      <p:sp>
        <p:nvSpPr>
          <p:cNvPr id="9" name="Content Placeholder 14"/>
          <p:cNvSpPr>
            <a:spLocks noGrp="1"/>
          </p:cNvSpPr>
          <p:nvPr>
            <p:ph sz="quarter" idx="10" hasCustomPrompt="1"/>
          </p:nvPr>
        </p:nvSpPr>
        <p:spPr>
          <a:xfrm>
            <a:off x="2743200" y="5029200"/>
            <a:ext cx="3733800" cy="457200"/>
          </a:xfrm>
        </p:spPr>
        <p:txBody>
          <a:bodyPr/>
          <a:lstStyle>
            <a:lvl1pPr algn="ctr">
              <a:buNone/>
              <a:defRPr sz="1800" b="1" i="0" baseline="0">
                <a:solidFill>
                  <a:srgbClr val="7F7F7F"/>
                </a:solidFill>
              </a:defRPr>
            </a:lvl1pPr>
            <a:lvl2pPr>
              <a:buNone/>
              <a:defRPr/>
            </a:lvl2pPr>
            <a:lvl3pPr>
              <a:buNone/>
              <a:defRPr/>
            </a:lvl3pPr>
            <a:lvl4pPr>
              <a:buNone/>
              <a:defRPr/>
            </a:lvl4pPr>
            <a:lvl5pPr>
              <a:buNone/>
              <a:defRPr/>
            </a:lvl5pPr>
          </a:lstStyle>
          <a:p>
            <a:pPr lvl="0"/>
            <a:r>
              <a:rPr lang="en-US" dirty="0"/>
              <a:t>Date of Publishing</a:t>
            </a:r>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800000" y="900000"/>
            <a:ext cx="5400000" cy="5040000"/>
          </a:xfrm>
        </p:spPr>
        <p:txBody>
          <a:bodyPr/>
          <a:lstStyle>
            <a:lvl1pPr>
              <a:lnSpc>
                <a:spcPct val="150000"/>
              </a:lnSpc>
              <a:defRPr sz="2000" b="1" baseline="0"/>
            </a:lvl1pPr>
            <a:lvl2pPr>
              <a:defRPr sz="1800" b="1"/>
            </a:lvl2pPr>
            <a:lvl3pPr>
              <a:defRPr sz="1600"/>
            </a:lvl3pPr>
            <a:lvl4pPr marL="1371600" indent="0">
              <a:buNone/>
              <a:defRPr sz="1400"/>
            </a:lvl4pPr>
          </a:lstStyle>
          <a:p>
            <a:pPr lvl="0"/>
            <a:r>
              <a:rPr lang="en-US" dirty="0"/>
              <a:t>Topic 1</a:t>
            </a:r>
          </a:p>
          <a:p>
            <a:pPr lvl="1"/>
            <a:r>
              <a:rPr lang="en-US" dirty="0"/>
              <a:t>Sub Topic 1</a:t>
            </a:r>
          </a:p>
          <a:p>
            <a:pPr lvl="1"/>
            <a:r>
              <a:rPr lang="en-US" dirty="0"/>
              <a:t>Sub Topic 2</a:t>
            </a:r>
          </a:p>
          <a:p>
            <a:pPr lvl="0"/>
            <a:r>
              <a:rPr lang="en-US" dirty="0"/>
              <a:t>Topic 2</a:t>
            </a:r>
          </a:p>
          <a:p>
            <a:pPr lvl="1"/>
            <a:r>
              <a:rPr lang="en-US" dirty="0"/>
              <a:t>Sub Topic 1</a:t>
            </a:r>
          </a:p>
          <a:p>
            <a:pPr lvl="1"/>
            <a:r>
              <a:rPr lang="en-US" dirty="0"/>
              <a:t>Sub Topic 2</a:t>
            </a:r>
          </a:p>
          <a:p>
            <a:pPr lvl="0"/>
            <a:r>
              <a:rPr lang="en-US" dirty="0"/>
              <a:t>Topic 3</a:t>
            </a:r>
          </a:p>
        </p:txBody>
      </p:sp>
      <p:sp>
        <p:nvSpPr>
          <p:cNvPr id="4" name="Title 1"/>
          <p:cNvSpPr>
            <a:spLocks noGrp="1"/>
          </p:cNvSpPr>
          <p:nvPr>
            <p:ph type="title" hasCustomPrompt="1"/>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dirty="0"/>
              <a:t>Contents</a:t>
            </a:r>
          </a:p>
        </p:txBody>
      </p:sp>
    </p:spTree>
    <p:extLst>
      <p:ext uri="{BB962C8B-B14F-4D97-AF65-F5344CB8AC3E}">
        <p14:creationId xmlns:p14="http://schemas.microsoft.com/office/powerpoint/2010/main" val="1432552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finitions and Tex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6339DDB-22EC-4E34-8912-0840B1FFAE16}" type="slidenum">
              <a:rPr lang="en-IN" smtClean="0"/>
              <a:pPr/>
              <a:t>‹#›</a:t>
            </a:fld>
            <a:endParaRPr lang="en-IN"/>
          </a:p>
        </p:txBody>
      </p:sp>
      <p:sp>
        <p:nvSpPr>
          <p:cNvPr id="7" name="Content Placeholder 2"/>
          <p:cNvSpPr>
            <a:spLocks noGrp="1"/>
          </p:cNvSpPr>
          <p:nvPr>
            <p:ph idx="1" hasCustomPrompt="1"/>
          </p:nvPr>
        </p:nvSpPr>
        <p:spPr>
          <a:xfrm>
            <a:off x="183600" y="900000"/>
            <a:ext cx="8820000" cy="1136067"/>
          </a:xfrm>
          <a:solidFill>
            <a:schemeClr val="tx2"/>
          </a:solidFill>
        </p:spPr>
        <p:txBody>
          <a:bodyPr/>
          <a:lstStyle>
            <a:lvl1pPr marL="0" indent="0">
              <a:buNone/>
              <a:defRPr sz="2000" baseline="0">
                <a:solidFill>
                  <a:schemeClr val="bg1"/>
                </a:solidFill>
              </a:defRPr>
            </a:lvl1pPr>
            <a:lvl2pPr>
              <a:defRPr sz="1800"/>
            </a:lvl2pPr>
            <a:lvl3pPr>
              <a:defRPr sz="1600"/>
            </a:lvl3pPr>
            <a:lvl4pPr>
              <a:defRPr sz="1400"/>
            </a:lvl4pPr>
          </a:lstStyle>
          <a:p>
            <a:pPr lvl="0"/>
            <a:r>
              <a:rPr lang="en-US" dirty="0"/>
              <a:t>Definitions or Key Notes</a:t>
            </a:r>
          </a:p>
        </p:txBody>
      </p:sp>
      <p:sp>
        <p:nvSpPr>
          <p:cNvPr id="8" name="Content Placeholder 2"/>
          <p:cNvSpPr>
            <a:spLocks noGrp="1"/>
          </p:cNvSpPr>
          <p:nvPr>
            <p:ph idx="13"/>
          </p:nvPr>
        </p:nvSpPr>
        <p:spPr>
          <a:xfrm>
            <a:off x="183600" y="2160000"/>
            <a:ext cx="8820000" cy="3808733"/>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hasCustomPrompt="1"/>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dirty="0"/>
              <a:t>Text Slide</a:t>
            </a:r>
          </a:p>
        </p:txBody>
      </p:sp>
    </p:spTree>
    <p:extLst>
      <p:ext uri="{BB962C8B-B14F-4D97-AF65-F5344CB8AC3E}">
        <p14:creationId xmlns:p14="http://schemas.microsoft.com/office/powerpoint/2010/main" val="2007056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68DDC2B-2B06-4692-8F64-8F19407327E9}" type="datetimeFigureOut">
              <a:rPr lang="en-US" smtClean="0"/>
              <a:pPr/>
              <a:t>5/10/22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339DDB-22EC-4E34-8912-0840B1FFAE16}" type="slidenum">
              <a:rPr lang="en-IN" smtClean="0"/>
              <a:pPr/>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verpage">
    <p:spTree>
      <p:nvGrpSpPr>
        <p:cNvPr id="1" name=""/>
        <p:cNvGrpSpPr/>
        <p:nvPr/>
      </p:nvGrpSpPr>
      <p:grpSpPr>
        <a:xfrm>
          <a:off x="0" y="0"/>
          <a:ext cx="0" cy="0"/>
          <a:chOff x="0" y="0"/>
          <a:chExt cx="0" cy="0"/>
        </a:xfrm>
      </p:grpSpPr>
      <p:sp>
        <p:nvSpPr>
          <p:cNvPr id="3" name="Rectangle 2"/>
          <p:cNvSpPr/>
          <p:nvPr/>
        </p:nvSpPr>
        <p:spPr>
          <a:xfrm>
            <a:off x="-1" y="887104"/>
            <a:ext cx="9144001" cy="1419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1"/>
          <p:cNvSpPr>
            <a:spLocks noGrp="1"/>
          </p:cNvSpPr>
          <p:nvPr>
            <p:ph type="title" hasCustomPrompt="1"/>
          </p:nvPr>
        </p:nvSpPr>
        <p:spPr>
          <a:xfrm>
            <a:off x="533400" y="2667000"/>
            <a:ext cx="8229600" cy="1143000"/>
          </a:xfrm>
        </p:spPr>
        <p:txBody>
          <a:bodyPr/>
          <a:lstStyle>
            <a:lvl1pPr>
              <a:defRPr sz="4000" b="1" i="0" baseline="0"/>
            </a:lvl1pPr>
          </a:lstStyle>
          <a:p>
            <a:r>
              <a:rPr lang="en-US" dirty="0"/>
              <a:t>Title of Document</a:t>
            </a:r>
            <a:endParaRPr lang="en-IN" dirty="0"/>
          </a:p>
        </p:txBody>
      </p:sp>
      <p:sp>
        <p:nvSpPr>
          <p:cNvPr id="9" name="Content Placeholder 14"/>
          <p:cNvSpPr>
            <a:spLocks noGrp="1"/>
          </p:cNvSpPr>
          <p:nvPr>
            <p:ph sz="quarter" idx="10" hasCustomPrompt="1"/>
          </p:nvPr>
        </p:nvSpPr>
        <p:spPr>
          <a:xfrm>
            <a:off x="2743200" y="5029200"/>
            <a:ext cx="3733800" cy="457200"/>
          </a:xfrm>
        </p:spPr>
        <p:txBody>
          <a:bodyPr/>
          <a:lstStyle>
            <a:lvl1pPr algn="ctr">
              <a:buNone/>
              <a:defRPr sz="1800" b="1" i="0" baseline="0">
                <a:solidFill>
                  <a:srgbClr val="7F7F7F"/>
                </a:solidFill>
              </a:defRPr>
            </a:lvl1pPr>
            <a:lvl2pPr>
              <a:buNone/>
              <a:defRPr/>
            </a:lvl2pPr>
            <a:lvl3pPr>
              <a:buNone/>
              <a:defRPr/>
            </a:lvl3pPr>
            <a:lvl4pPr>
              <a:buNone/>
              <a:defRPr/>
            </a:lvl4pPr>
            <a:lvl5pPr>
              <a:buNone/>
              <a:defRPr/>
            </a:lvl5pPr>
          </a:lstStyle>
          <a:p>
            <a:pPr lvl="0"/>
            <a:r>
              <a:rPr lang="en-US" dirty="0"/>
              <a:t>Date of Publishing</a:t>
            </a:r>
            <a:endParaRPr lang="en-I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ulleted Tex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600" y="900000"/>
            <a:ext cx="8820000" cy="5265056"/>
          </a:xfrm>
        </p:spPr>
        <p:txBody>
          <a:bodyPr/>
          <a:lstStyle>
            <a:lvl1pPr>
              <a:defRPr sz="1800"/>
            </a:lvl1pPr>
            <a:lvl2pPr>
              <a:defRPr sz="1600"/>
            </a:lvl2pPr>
            <a:lvl3pPr>
              <a:buFont typeface="Courier New" pitchFamily="49" charset="0"/>
              <a:buChar char="o"/>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1"/>
          <p:cNvSpPr>
            <a:spLocks noGrp="1"/>
          </p:cNvSpPr>
          <p:nvPr>
            <p:ph type="title" hasCustomPrompt="1"/>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dirty="0"/>
              <a:t>Bulleted Text Slide Layout</a:t>
            </a:r>
          </a:p>
        </p:txBody>
      </p:sp>
    </p:spTree>
    <p:extLst>
      <p:ext uri="{BB962C8B-B14F-4D97-AF65-F5344CB8AC3E}">
        <p14:creationId xmlns:p14="http://schemas.microsoft.com/office/powerpoint/2010/main" val="3655956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720" y="152400"/>
            <a:ext cx="8562480" cy="576000"/>
          </a:xfrm>
        </p:spPr>
        <p:txBody>
          <a:bodyPr>
            <a:noAutofit/>
          </a:bodyPr>
          <a:lstStyle>
            <a:lvl1pPr algn="l">
              <a:defRPr sz="2900" b="1">
                <a:solidFill>
                  <a:schemeClr val="tx1">
                    <a:lumMod val="75000"/>
                    <a:lumOff val="25000"/>
                  </a:schemeClr>
                </a:solidFill>
              </a:defRPr>
            </a:lvl1pPr>
          </a:lstStyle>
          <a:p>
            <a:r>
              <a:rPr lang="en-US"/>
              <a:t>Click to edit Master title style</a:t>
            </a:r>
            <a:endParaRPr lang="en-US" dirty="0"/>
          </a:p>
        </p:txBody>
      </p:sp>
      <p:sp>
        <p:nvSpPr>
          <p:cNvPr id="11" name="Slide Number Placeholder 5"/>
          <p:cNvSpPr txBox="1">
            <a:spLocks/>
          </p:cNvSpPr>
          <p:nvPr userDrawn="1"/>
        </p:nvSpPr>
        <p:spPr>
          <a:xfrm>
            <a:off x="8458200" y="6553200"/>
            <a:ext cx="457200" cy="276999"/>
          </a:xfrm>
          <a:prstGeom prst="rect">
            <a:avLst/>
          </a:prstGeom>
          <a:noFill/>
        </p:spPr>
        <p:txBody>
          <a:bodyPr wrap="square"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200" smtClean="0">
                <a:solidFill>
                  <a:schemeClr val="tx1">
                    <a:lumMod val="50000"/>
                    <a:lumOff val="50000"/>
                  </a:schemeClr>
                </a:solidFill>
              </a:rPr>
              <a:pPr/>
              <a:t>‹#›</a:t>
            </a:fld>
            <a:endParaRPr lang="en-IN" sz="1200" dirty="0">
              <a:solidFill>
                <a:schemeClr val="tx1">
                  <a:lumMod val="50000"/>
                  <a:lumOff val="50000"/>
                </a:schemeClr>
              </a:solidFill>
            </a:endParaRPr>
          </a:p>
        </p:txBody>
      </p:sp>
      <p:sp>
        <p:nvSpPr>
          <p:cNvPr id="4" name="Text Placeholder 3"/>
          <p:cNvSpPr>
            <a:spLocks noGrp="1"/>
          </p:cNvSpPr>
          <p:nvPr>
            <p:ph type="body" sz="quarter" idx="10"/>
          </p:nvPr>
        </p:nvSpPr>
        <p:spPr>
          <a:xfrm>
            <a:off x="304800" y="1143000"/>
            <a:ext cx="8534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1840955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dirty="0"/>
              <a:t>Text Slide</a:t>
            </a:r>
          </a:p>
        </p:txBody>
      </p:sp>
      <p:sp>
        <p:nvSpPr>
          <p:cNvPr id="3" name="Content Placeholder 2"/>
          <p:cNvSpPr>
            <a:spLocks noGrp="1"/>
          </p:cNvSpPr>
          <p:nvPr>
            <p:ph idx="1" hasCustomPrompt="1"/>
          </p:nvPr>
        </p:nvSpPr>
        <p:spPr>
          <a:xfrm>
            <a:off x="183600" y="900000"/>
            <a:ext cx="8820000" cy="5265056"/>
          </a:xfrm>
        </p:spPr>
        <p:txBody>
          <a:bodyPr/>
          <a:lstStyle>
            <a:lvl1pPr marL="0" indent="0">
              <a:buNone/>
              <a:defRPr sz="1800"/>
            </a:lvl1pPr>
            <a:lvl2pPr>
              <a:defRPr sz="1800"/>
            </a:lvl2pPr>
            <a:lvl3pPr>
              <a:defRPr sz="1600"/>
            </a:lvl3pPr>
            <a:lvl4pPr>
              <a:defRPr sz="1400"/>
            </a:lvl4pPr>
          </a:lstStyle>
          <a:p>
            <a:pPr lvl="0"/>
            <a:r>
              <a:rPr lang="en-US" dirty="0"/>
              <a:t>Text</a:t>
            </a:r>
          </a:p>
        </p:txBody>
      </p:sp>
    </p:spTree>
    <p:extLst>
      <p:ext uri="{BB962C8B-B14F-4D97-AF65-F5344CB8AC3E}">
        <p14:creationId xmlns:p14="http://schemas.microsoft.com/office/powerpoint/2010/main" val="53422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83600" y="1366731"/>
            <a:ext cx="4472704" cy="803263"/>
          </a:xfrm>
        </p:spPr>
        <p:txBody>
          <a:bodyPr/>
          <a:lstStyle>
            <a:lvl1pPr marL="0" indent="0">
              <a:buNone/>
              <a:defRPr sz="2400" b="1"/>
            </a:lvl1pPr>
            <a:lvl2pPr>
              <a:defRPr sz="1800"/>
            </a:lvl2pPr>
            <a:lvl3pPr>
              <a:defRPr sz="1600"/>
            </a:lvl3pPr>
            <a:lvl4pPr>
              <a:defRPr sz="1400"/>
            </a:lvl4pPr>
          </a:lstStyle>
          <a:p>
            <a:pPr lvl="0"/>
            <a:r>
              <a:rPr lang="en-US" dirty="0"/>
              <a:t>Topic Name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6912" y="1204913"/>
            <a:ext cx="4184240" cy="3053188"/>
          </a:xfrm>
          <a:prstGeom prst="rect">
            <a:avLst/>
          </a:prstGeom>
          <a:noFill/>
          <a:effectLst>
            <a:glow rad="127000">
              <a:schemeClr val="bg1">
                <a:lumMod val="85000"/>
              </a:schemeClr>
            </a:glow>
            <a:softEdge rad="317500"/>
          </a:effectLst>
        </p:spPr>
      </p:pic>
      <p:sp>
        <p:nvSpPr>
          <p:cNvPr id="7" name="Title 1"/>
          <p:cNvSpPr>
            <a:spLocks noGrp="1"/>
          </p:cNvSpPr>
          <p:nvPr>
            <p:ph type="title" hasCustomPrompt="1"/>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dirty="0"/>
              <a:t>Demonstration</a:t>
            </a:r>
          </a:p>
        </p:txBody>
      </p:sp>
    </p:spTree>
    <p:extLst>
      <p:ext uri="{BB962C8B-B14F-4D97-AF65-F5344CB8AC3E}">
        <p14:creationId xmlns:p14="http://schemas.microsoft.com/office/powerpoint/2010/main" val="2689089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ing/Thank You">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72000" y="2838729"/>
            <a:ext cx="8970400" cy="627793"/>
          </a:xfrm>
        </p:spPr>
        <p:txBody>
          <a:bodyPr/>
          <a:lstStyle>
            <a:lvl1pPr marL="0" indent="0" algn="ctr">
              <a:buNone/>
              <a:defRPr sz="2600" b="1" baseline="0"/>
            </a:lvl1pPr>
            <a:lvl2pPr>
              <a:defRPr sz="1800"/>
            </a:lvl2pPr>
            <a:lvl3pPr>
              <a:defRPr sz="1600"/>
            </a:lvl3pPr>
            <a:lvl4pPr>
              <a:defRPr sz="1400"/>
            </a:lvl4pPr>
          </a:lstStyle>
          <a:p>
            <a:pPr lvl="0"/>
            <a:r>
              <a:rPr lang="en-US" dirty="0"/>
              <a:t>Heading/Thank You</a:t>
            </a:r>
          </a:p>
        </p:txBody>
      </p:sp>
    </p:spTree>
    <p:extLst>
      <p:ext uri="{BB962C8B-B14F-4D97-AF65-F5344CB8AC3E}">
        <p14:creationId xmlns:p14="http://schemas.microsoft.com/office/powerpoint/2010/main" val="307459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de Snippet">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600" y="900000"/>
            <a:ext cx="8970400" cy="5265056"/>
          </a:xfrm>
        </p:spPr>
        <p:txBody>
          <a:bodyPr/>
          <a:lstStyle>
            <a:lvl1pPr>
              <a:defRPr sz="1800"/>
            </a:lvl1pPr>
            <a:lvl2pPr>
              <a:defRPr sz="1600"/>
            </a:lvl2pPr>
            <a:lvl3pPr>
              <a:buFont typeface="Courier New" pitchFamily="49" charset="0"/>
              <a:buChar char="o"/>
              <a:defRPr sz="1400"/>
            </a:lvl3pPr>
            <a:lvl4pPr marL="1371600" indent="0">
              <a:buNone/>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AutoShape 3"/>
          <p:cNvSpPr>
            <a:spLocks noChangeArrowheads="1"/>
          </p:cNvSpPr>
          <p:nvPr/>
        </p:nvSpPr>
        <p:spPr bwMode="auto">
          <a:xfrm>
            <a:off x="383834" y="2387337"/>
            <a:ext cx="8378028" cy="2340078"/>
          </a:xfrm>
          <a:prstGeom prst="roundRect">
            <a:avLst>
              <a:gd name="adj" fmla="val 7093"/>
            </a:avLst>
          </a:prstGeom>
          <a:solidFill>
            <a:schemeClr val="accent2">
              <a:lumMod val="20000"/>
              <a:lumOff val="80000"/>
            </a:schemeClr>
          </a:solidFill>
          <a:ln w="9525" algn="ctr">
            <a:solidFill>
              <a:srgbClr val="808080"/>
            </a:solidFill>
            <a:round/>
            <a:headEnd/>
            <a:tailEnd/>
          </a:ln>
          <a:effectLst>
            <a:outerShdw dist="35921" dir="2700000" algn="ctr" rotWithShape="0">
              <a:schemeClr val="bg2"/>
            </a:outerShdw>
          </a:effectLst>
        </p:spPr>
        <p:txBody>
          <a:bodyPr wrap="square" anchor="ctr">
            <a:spAutoFit/>
          </a:bodyPr>
          <a:lstStyle/>
          <a:p>
            <a:pPr defTabSz="457200">
              <a:lnSpc>
                <a:spcPct val="90000"/>
              </a:lnSpc>
              <a:tabLst>
                <a:tab pos="457200" algn="l"/>
              </a:tabLst>
              <a:defRPr/>
            </a:pPr>
            <a:r>
              <a:rPr lang="en-US" sz="1200" b="0" dirty="0" err="1">
                <a:latin typeface="+mn-lt"/>
              </a:rPr>
              <a:t>SPFarm</a:t>
            </a:r>
            <a:r>
              <a:rPr lang="en-US" sz="1200" b="0" dirty="0">
                <a:latin typeface="+mn-lt"/>
              </a:rPr>
              <a:t> </a:t>
            </a:r>
            <a:r>
              <a:rPr lang="en-US" sz="1200" b="0" dirty="0" err="1">
                <a:latin typeface="+mn-lt"/>
              </a:rPr>
              <a:t>thisFarm</a:t>
            </a:r>
            <a:r>
              <a:rPr lang="en-US" sz="1200" b="0" dirty="0">
                <a:latin typeface="+mn-lt"/>
              </a:rPr>
              <a:t> = </a:t>
            </a:r>
            <a:r>
              <a:rPr lang="en-US" sz="1200" b="0" dirty="0" err="1">
                <a:latin typeface="+mn-lt"/>
              </a:rPr>
              <a:t>SPFarm.Local</a:t>
            </a:r>
            <a:r>
              <a:rPr lang="en-US" sz="1200" b="0" dirty="0">
                <a:latin typeface="+mn-lt"/>
              </a:rPr>
              <a:t>;</a:t>
            </a:r>
          </a:p>
          <a:p>
            <a:pPr defTabSz="457200">
              <a:lnSpc>
                <a:spcPct val="90000"/>
              </a:lnSpc>
              <a:tabLst>
                <a:tab pos="457200" algn="l"/>
              </a:tabLst>
              <a:defRPr/>
            </a:pPr>
            <a:r>
              <a:rPr lang="en-US" sz="1200" b="0" dirty="0">
                <a:latin typeface="+mn-lt"/>
              </a:rPr>
              <a:t>if (</a:t>
            </a:r>
            <a:r>
              <a:rPr lang="en-US" sz="1200" b="0" dirty="0" err="1">
                <a:latin typeface="+mn-lt"/>
              </a:rPr>
              <a:t>thisFarm.CurrentUserIsAdministrator</a:t>
            </a:r>
            <a:r>
              <a:rPr lang="en-US" sz="1200" b="0" dirty="0">
                <a:latin typeface="+mn-lt"/>
              </a:rPr>
              <a:t>)</a:t>
            </a:r>
          </a:p>
          <a:p>
            <a:pPr defTabSz="457200">
              <a:lnSpc>
                <a:spcPct val="90000"/>
              </a:lnSpc>
              <a:tabLst>
                <a:tab pos="457200" algn="l"/>
              </a:tabLst>
              <a:defRPr/>
            </a:pPr>
            <a:r>
              <a:rPr lang="en-US" sz="1200" dirty="0">
                <a:latin typeface="+mn-lt"/>
              </a:rPr>
              <a:t>{</a:t>
            </a:r>
          </a:p>
          <a:p>
            <a:pPr defTabSz="457200">
              <a:lnSpc>
                <a:spcPct val="90000"/>
              </a:lnSpc>
              <a:tabLst>
                <a:tab pos="457200" algn="l"/>
              </a:tabLst>
              <a:defRPr/>
            </a:pPr>
            <a:r>
              <a:rPr lang="en-US" sz="1200" dirty="0">
                <a:latin typeface="+mn-lt"/>
              </a:rPr>
              <a:t>	</a:t>
            </a:r>
            <a:r>
              <a:rPr lang="en-US" sz="1200" dirty="0" err="1">
                <a:latin typeface="+mn-lt"/>
              </a:rPr>
              <a:t>foreach</a:t>
            </a:r>
            <a:r>
              <a:rPr lang="en-US" sz="1200" dirty="0">
                <a:latin typeface="+mn-lt"/>
              </a:rPr>
              <a:t> (</a:t>
            </a:r>
            <a:r>
              <a:rPr lang="en-US" sz="1200" dirty="0" err="1">
                <a:latin typeface="+mn-lt"/>
              </a:rPr>
              <a:t>SPService</a:t>
            </a:r>
            <a:r>
              <a:rPr lang="en-US" sz="1200" dirty="0">
                <a:latin typeface="+mn-lt"/>
              </a:rPr>
              <a:t> svc in </a:t>
            </a:r>
            <a:r>
              <a:rPr lang="en-US" sz="1200" dirty="0" err="1">
                <a:latin typeface="+mn-lt"/>
              </a:rPr>
              <a:t>thisFarm.Services</a:t>
            </a:r>
            <a:r>
              <a:rPr lang="en-US" sz="1200" dirty="0">
                <a:latin typeface="+mn-lt"/>
              </a:rPr>
              <a:t>)</a:t>
            </a:r>
          </a:p>
          <a:p>
            <a:pPr defTabSz="457200">
              <a:lnSpc>
                <a:spcPct val="90000"/>
              </a:lnSpc>
              <a:tabLst>
                <a:tab pos="457200" algn="l"/>
              </a:tabLst>
              <a:defRPr/>
            </a:pPr>
            <a:r>
              <a:rPr lang="en-US" sz="1200" dirty="0">
                <a:latin typeface="+mn-lt"/>
              </a:rPr>
              <a:t>	{</a:t>
            </a:r>
          </a:p>
          <a:p>
            <a:pPr defTabSz="457200">
              <a:lnSpc>
                <a:spcPct val="90000"/>
              </a:lnSpc>
              <a:tabLst>
                <a:tab pos="457200" algn="l"/>
              </a:tabLst>
              <a:defRPr/>
            </a:pPr>
            <a:r>
              <a:rPr lang="en-US" sz="1200" dirty="0">
                <a:latin typeface="+mn-lt"/>
              </a:rPr>
              <a:t>		if (svc is </a:t>
            </a:r>
            <a:r>
              <a:rPr lang="en-US" sz="1200" dirty="0" err="1">
                <a:latin typeface="+mn-lt"/>
              </a:rPr>
              <a:t>SPWebService</a:t>
            </a:r>
            <a:r>
              <a:rPr lang="en-US" sz="1200" dirty="0">
                <a:latin typeface="+mn-lt"/>
              </a:rPr>
              <a:t>)</a:t>
            </a:r>
          </a:p>
          <a:p>
            <a:pPr defTabSz="457200">
              <a:lnSpc>
                <a:spcPct val="90000"/>
              </a:lnSpc>
              <a:tabLst>
                <a:tab pos="457200" algn="l"/>
              </a:tabLst>
              <a:defRPr/>
            </a:pPr>
            <a:r>
              <a:rPr lang="en-US" sz="1200" dirty="0">
                <a:latin typeface="+mn-lt"/>
              </a:rPr>
              <a:t>		{</a:t>
            </a:r>
          </a:p>
          <a:p>
            <a:pPr defTabSz="457200">
              <a:lnSpc>
                <a:spcPct val="90000"/>
              </a:lnSpc>
              <a:tabLst>
                <a:tab pos="457200" algn="l"/>
              </a:tabLst>
              <a:defRPr/>
            </a:pPr>
            <a:r>
              <a:rPr lang="en-US" sz="1200" dirty="0">
                <a:latin typeface="+mn-lt"/>
              </a:rPr>
              <a:t>			</a:t>
            </a:r>
            <a:r>
              <a:rPr lang="en-US" sz="1200" dirty="0" err="1">
                <a:latin typeface="+mn-lt"/>
              </a:rPr>
              <a:t>SPWebService</a:t>
            </a:r>
            <a:r>
              <a:rPr lang="en-US" sz="1200" dirty="0">
                <a:latin typeface="+mn-lt"/>
              </a:rPr>
              <a:t> </a:t>
            </a:r>
            <a:r>
              <a:rPr lang="en-US" sz="1200" dirty="0" err="1">
                <a:latin typeface="+mn-lt"/>
              </a:rPr>
              <a:t>webSvc</a:t>
            </a:r>
            <a:r>
              <a:rPr lang="en-US" sz="1200" dirty="0">
                <a:latin typeface="+mn-lt"/>
              </a:rPr>
              <a:t> = (</a:t>
            </a:r>
            <a:r>
              <a:rPr lang="en-US" sz="1200" dirty="0" err="1">
                <a:latin typeface="+mn-lt"/>
              </a:rPr>
              <a:t>SPWebService</a:t>
            </a:r>
            <a:r>
              <a:rPr lang="en-US" sz="1200" dirty="0">
                <a:latin typeface="+mn-lt"/>
              </a:rPr>
              <a:t>)svc;</a:t>
            </a:r>
          </a:p>
          <a:p>
            <a:pPr defTabSz="457200">
              <a:lnSpc>
                <a:spcPct val="90000"/>
              </a:lnSpc>
              <a:tabLst>
                <a:tab pos="457200" algn="l"/>
              </a:tabLst>
              <a:defRPr/>
            </a:pPr>
            <a:r>
              <a:rPr lang="en-US" sz="1200" dirty="0">
                <a:latin typeface="+mn-lt"/>
              </a:rPr>
              <a:t>			...</a:t>
            </a:r>
          </a:p>
          <a:p>
            <a:pPr defTabSz="457200">
              <a:lnSpc>
                <a:spcPct val="90000"/>
              </a:lnSpc>
              <a:tabLst>
                <a:tab pos="457200" algn="l"/>
              </a:tabLst>
              <a:defRPr/>
            </a:pPr>
            <a:r>
              <a:rPr lang="en-US" sz="1200" dirty="0">
                <a:latin typeface="+mn-lt"/>
              </a:rPr>
              <a:t>		}</a:t>
            </a:r>
          </a:p>
          <a:p>
            <a:pPr defTabSz="457200">
              <a:lnSpc>
                <a:spcPct val="90000"/>
              </a:lnSpc>
              <a:tabLst>
                <a:tab pos="457200" algn="l"/>
              </a:tabLst>
              <a:defRPr/>
            </a:pPr>
            <a:r>
              <a:rPr lang="en-US" sz="1200" dirty="0">
                <a:latin typeface="+mn-lt"/>
              </a:rPr>
              <a:t>	}</a:t>
            </a:r>
          </a:p>
          <a:p>
            <a:pPr defTabSz="457200">
              <a:lnSpc>
                <a:spcPct val="90000"/>
              </a:lnSpc>
              <a:tabLst>
                <a:tab pos="457200" algn="l"/>
              </a:tabLst>
              <a:defRPr/>
            </a:pPr>
            <a:r>
              <a:rPr lang="en-US" sz="1200" dirty="0">
                <a:latin typeface="+mn-lt"/>
              </a:rPr>
              <a:t>...</a:t>
            </a:r>
          </a:p>
          <a:p>
            <a:pPr defTabSz="457200">
              <a:lnSpc>
                <a:spcPct val="90000"/>
              </a:lnSpc>
              <a:tabLst>
                <a:tab pos="457200" algn="l"/>
              </a:tabLst>
              <a:defRPr/>
            </a:pPr>
            <a:r>
              <a:rPr lang="en-US" sz="1200" dirty="0">
                <a:latin typeface="+mn-lt"/>
              </a:rPr>
              <a:t>}</a:t>
            </a:r>
          </a:p>
        </p:txBody>
      </p:sp>
      <p:sp>
        <p:nvSpPr>
          <p:cNvPr id="6" name="Title 1"/>
          <p:cNvSpPr>
            <a:spLocks noGrp="1"/>
          </p:cNvSpPr>
          <p:nvPr>
            <p:ph type="title" hasCustomPrompt="1"/>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dirty="0"/>
              <a:t>Code Snippet</a:t>
            </a:r>
          </a:p>
        </p:txBody>
      </p:sp>
    </p:spTree>
    <p:extLst>
      <p:ext uri="{BB962C8B-B14F-4D97-AF65-F5344CB8AC3E}">
        <p14:creationId xmlns:p14="http://schemas.microsoft.com/office/powerpoint/2010/main" val="590160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ed Tex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dirty="0"/>
              <a:t>Text and Picture</a:t>
            </a:r>
          </a:p>
        </p:txBody>
      </p:sp>
      <p:sp>
        <p:nvSpPr>
          <p:cNvPr id="3" name="Content Placeholder 2"/>
          <p:cNvSpPr>
            <a:spLocks noGrp="1"/>
          </p:cNvSpPr>
          <p:nvPr>
            <p:ph idx="1"/>
          </p:nvPr>
        </p:nvSpPr>
        <p:spPr>
          <a:xfrm>
            <a:off x="183600" y="900000"/>
            <a:ext cx="8820000" cy="5265056"/>
          </a:xfrm>
        </p:spPr>
        <p:txBody>
          <a:bodyPr/>
          <a:lstStyle>
            <a:lvl1pPr>
              <a:defRPr sz="1800"/>
            </a:lvl1pPr>
            <a:lvl2pPr>
              <a:defRPr sz="1600"/>
            </a:lvl2pPr>
            <a:lvl3pPr>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p:cNvSpPr>
            <a:spLocks noGrp="1"/>
          </p:cNvSpPr>
          <p:nvPr>
            <p:ph type="pic" sz="quarter" idx="10"/>
          </p:nvPr>
        </p:nvSpPr>
        <p:spPr>
          <a:xfrm>
            <a:off x="477670" y="2565400"/>
            <a:ext cx="8475521" cy="3357563"/>
          </a:xfrm>
        </p:spPr>
        <p:txBody>
          <a:bodyPr/>
          <a:lstStyle/>
          <a:p>
            <a:r>
              <a:rPr lang="en-US"/>
              <a:t>Click icon to add picture</a:t>
            </a:r>
            <a:endParaRPr lang="en-IN" dirty="0"/>
          </a:p>
        </p:txBody>
      </p:sp>
    </p:spTree>
    <p:extLst>
      <p:ext uri="{BB962C8B-B14F-4D97-AF65-F5344CB8AC3E}">
        <p14:creationId xmlns:p14="http://schemas.microsoft.com/office/powerpoint/2010/main" val="3432571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ed Text and Picture 2">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600" y="900000"/>
            <a:ext cx="4140000" cy="5265056"/>
          </a:xfrm>
        </p:spPr>
        <p:txBody>
          <a:bodyPr/>
          <a:lstStyle>
            <a:lvl1pPr>
              <a:defRPr sz="1800"/>
            </a:lvl1pPr>
            <a:lvl2pPr>
              <a:defRPr sz="1600"/>
            </a:lvl2pPr>
            <a:lvl3pPr>
              <a:buFont typeface="Courier New" pitchFamily="49" charset="0"/>
              <a:buChar char="o"/>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4"/>
          <p:cNvSpPr>
            <a:spLocks noGrp="1"/>
          </p:cNvSpPr>
          <p:nvPr>
            <p:ph type="pic" sz="quarter" idx="10"/>
          </p:nvPr>
        </p:nvSpPr>
        <p:spPr>
          <a:xfrm>
            <a:off x="4686176" y="900000"/>
            <a:ext cx="4140000" cy="5281612"/>
          </a:xfrm>
        </p:spPr>
        <p:txBody>
          <a:bodyPr/>
          <a:lstStyle/>
          <a:p>
            <a:r>
              <a:rPr lang="en-US"/>
              <a:t>Click icon to add picture</a:t>
            </a:r>
            <a:endParaRPr lang="en-IN"/>
          </a:p>
        </p:txBody>
      </p:sp>
      <p:sp>
        <p:nvSpPr>
          <p:cNvPr id="6" name="Title 1"/>
          <p:cNvSpPr>
            <a:spLocks noGrp="1"/>
          </p:cNvSpPr>
          <p:nvPr>
            <p:ph type="title" hasCustomPrompt="1"/>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dirty="0"/>
              <a:t>Text and Picture</a:t>
            </a:r>
          </a:p>
        </p:txBody>
      </p:sp>
    </p:spTree>
    <p:extLst>
      <p:ext uri="{BB962C8B-B14F-4D97-AF65-F5344CB8AC3E}">
        <p14:creationId xmlns:p14="http://schemas.microsoft.com/office/powerpoint/2010/main" val="2406829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able Slide">
    <p:spTree>
      <p:nvGrpSpPr>
        <p:cNvPr id="1" name=""/>
        <p:cNvGrpSpPr/>
        <p:nvPr/>
      </p:nvGrpSpPr>
      <p:grpSpPr>
        <a:xfrm>
          <a:off x="0" y="0"/>
          <a:ext cx="0" cy="0"/>
          <a:chOff x="0" y="0"/>
          <a:chExt cx="0" cy="0"/>
        </a:xfrm>
      </p:grpSpPr>
      <p:sp>
        <p:nvSpPr>
          <p:cNvPr id="8" name="Table Placeholder 7"/>
          <p:cNvSpPr>
            <a:spLocks noGrp="1"/>
          </p:cNvSpPr>
          <p:nvPr>
            <p:ph type="tbl" sz="quarter" idx="10"/>
          </p:nvPr>
        </p:nvSpPr>
        <p:spPr>
          <a:xfrm>
            <a:off x="183600" y="900000"/>
            <a:ext cx="8820000" cy="5295900"/>
          </a:xfrm>
        </p:spPr>
        <p:txBody>
          <a:bodyPr/>
          <a:lstStyle/>
          <a:p>
            <a:r>
              <a:rPr lang="en-US"/>
              <a:t>Click icon to add table</a:t>
            </a:r>
            <a:endParaRPr lang="en-IN"/>
          </a:p>
        </p:txBody>
      </p:sp>
      <p:sp>
        <p:nvSpPr>
          <p:cNvPr id="4" name="Title 1"/>
          <p:cNvSpPr>
            <a:spLocks noGrp="1"/>
          </p:cNvSpPr>
          <p:nvPr>
            <p:ph type="title" hasCustomPrompt="1"/>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dirty="0"/>
              <a:t>Table</a:t>
            </a:r>
          </a:p>
        </p:txBody>
      </p:sp>
    </p:spTree>
    <p:extLst>
      <p:ext uri="{BB962C8B-B14F-4D97-AF65-F5344CB8AC3E}">
        <p14:creationId xmlns:p14="http://schemas.microsoft.com/office/powerpoint/2010/main" val="785859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ed Tex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600" y="900000"/>
            <a:ext cx="8820000" cy="5265056"/>
          </a:xfrm>
        </p:spPr>
        <p:txBody>
          <a:bodyPr/>
          <a:lstStyle>
            <a:lvl1pPr>
              <a:defRPr sz="1800"/>
            </a:lvl1pPr>
            <a:lvl2pPr>
              <a:defRPr sz="1600"/>
            </a:lvl2pPr>
            <a:lvl3pPr>
              <a:buFont typeface="Courier New" pitchFamily="49" charset="0"/>
              <a:buChar char="o"/>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1"/>
          <p:cNvSpPr>
            <a:spLocks noGrp="1"/>
          </p:cNvSpPr>
          <p:nvPr>
            <p:ph type="title" hasCustomPrompt="1"/>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dirty="0"/>
              <a:t>Bulleted Text Slide Layout</a:t>
            </a:r>
          </a:p>
        </p:txBody>
      </p:sp>
    </p:spTree>
    <p:extLst>
      <p:ext uri="{BB962C8B-B14F-4D97-AF65-F5344CB8AC3E}">
        <p14:creationId xmlns:p14="http://schemas.microsoft.com/office/powerpoint/2010/main" val="3655956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2.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fld id="{D68DDC2B-2B06-4692-8F64-8F19407327E9}" type="datetimeFigureOut">
              <a:rPr lang="en-US" smtClean="0"/>
              <a:pPr/>
              <a:t>5/10/22</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fld id="{86339DDB-22EC-4E34-8912-0840B1FFAE16}" type="slidenum">
              <a:rPr lang="en-IN" smtClean="0"/>
              <a:pPr/>
              <a:t>‹#›</a:t>
            </a:fld>
            <a:endParaRPr lang="en-IN"/>
          </a:p>
        </p:txBody>
      </p:sp>
      <p:sp>
        <p:nvSpPr>
          <p:cNvPr id="10" name="Slide Number Placeholder 4"/>
          <p:cNvSpPr txBox="1">
            <a:spLocks/>
          </p:cNvSpPr>
          <p:nvPr/>
        </p:nvSpPr>
        <p:spPr>
          <a:xfrm>
            <a:off x="6582768" y="6399566"/>
            <a:ext cx="21336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60EF9-8C7E-4EAF-9370-6AF8151BDD05}" type="slidenum">
              <a:rPr kumimoji="0" lang="en-US" sz="1200" b="0" i="0" u="none" strike="noStrike" kern="1200" cap="none" spc="0" normalizeH="0" baseline="0" noProof="0" smtClean="0">
                <a:ln>
                  <a:noFill/>
                </a:ln>
                <a:solidFill>
                  <a:schemeClr val="bg1">
                    <a:lumMod val="5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5"/>
          <p:cNvSpPr txBox="1">
            <a:spLocks/>
          </p:cNvSpPr>
          <p:nvPr/>
        </p:nvSpPr>
        <p:spPr>
          <a:xfrm>
            <a:off x="8458200" y="6477000"/>
            <a:ext cx="457200" cy="276999"/>
          </a:xfrm>
          <a:prstGeom prst="rect">
            <a:avLst/>
          </a:prstGeom>
          <a:solidFill>
            <a:srgbClr val="262626"/>
          </a:solidFill>
        </p:spPr>
        <p:txBody>
          <a:bodyPr wrap="square"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200" smtClean="0"/>
              <a:pPr/>
              <a:t>‹#›</a:t>
            </a:fld>
            <a:endParaRPr lang="en-IN" sz="1200" dirty="0"/>
          </a:p>
        </p:txBody>
      </p:sp>
    </p:spTree>
    <p:extLst>
      <p:ext uri="{BB962C8B-B14F-4D97-AF65-F5344CB8AC3E}">
        <p14:creationId xmlns:p14="http://schemas.microsoft.com/office/powerpoint/2010/main" val="56727007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5.tiff"/><Relationship Id="rId4" Type="http://schemas.openxmlformats.org/officeDocument/2006/relationships/image" Target="../media/image4.tiff"/></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reduxjs/redux-thunk" TargetMode="External"/><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hyperlink" Target="https://reactjs.org/docs/context.html" TargetMode="External"/><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8" Type="http://schemas.openxmlformats.org/officeDocument/2006/relationships/hyperlink" Target="https://daveceddia.com/context-api-vs-redux/" TargetMode="External"/><Relationship Id="rId13" Type="http://schemas.openxmlformats.org/officeDocument/2006/relationships/hyperlink" Target="https://blog.isquaredsoftware.com/2020/01/blogged-answers-react-redux-and-context-behavior/" TargetMode="External"/><Relationship Id="rId3" Type="http://schemas.openxmlformats.org/officeDocument/2006/relationships/hyperlink" Target="https://www.taniarascia.com/getting-started-with-react/" TargetMode="External"/><Relationship Id="rId7" Type="http://schemas.openxmlformats.org/officeDocument/2006/relationships/hyperlink" Target="https://egghead.io/courses/react-context-for-state-management" TargetMode="External"/><Relationship Id="rId12" Type="http://schemas.openxmlformats.org/officeDocument/2006/relationships/hyperlink" Target="https://medium.com/@jacobp100/you-arent-using-redux-middleware-enough-94ffe991e6" TargetMode="External"/><Relationship Id="rId2" Type="http://schemas.openxmlformats.org/officeDocument/2006/relationships/notesSlide" Target="../notesSlides/notesSlide63.xml"/><Relationship Id="rId1" Type="http://schemas.openxmlformats.org/officeDocument/2006/relationships/slideLayout" Target="../slideLayouts/slideLayout14.xml"/><Relationship Id="rId6" Type="http://schemas.openxmlformats.org/officeDocument/2006/relationships/hyperlink" Target="https://www.taniarascia.com/redux-react-guide/#getting-started" TargetMode="External"/><Relationship Id="rId11" Type="http://schemas.openxmlformats.org/officeDocument/2006/relationships/hyperlink" Target="https://medium.com/javascript-scene/master-the-javascript-interview-what-is-a-pure-function-d1c076bec976" TargetMode="External"/><Relationship Id="rId5" Type="http://schemas.openxmlformats.org/officeDocument/2006/relationships/hyperlink" Target="https://www.codingame.com/playgrounds/8894/redux-tutorial-for-beginners" TargetMode="External"/><Relationship Id="rId10" Type="http://schemas.openxmlformats.org/officeDocument/2006/relationships/hyperlink" Target="https://daveceddia.com/redux-tutorial/" TargetMode="External"/><Relationship Id="rId4" Type="http://schemas.openxmlformats.org/officeDocument/2006/relationships/hyperlink" Target="https://www.valentinog.com/blog/redux/" TargetMode="External"/><Relationship Id="rId9" Type="http://schemas.openxmlformats.org/officeDocument/2006/relationships/hyperlink" Target="https://daveceddia.com/react-redux-immutability-guide/" TargetMode="External"/><Relationship Id="rId14" Type="http://schemas.openxmlformats.org/officeDocument/2006/relationships/hyperlink" Target="https://stackoverflow.com/questions/35411423/how-to-dispatch-a-redux-action-with-a-timeout/35415559#35415559"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redux-toolkit.js.org/tutorials/quick-start" TargetMode="External"/><Relationship Id="rId7" Type="http://schemas.openxmlformats.org/officeDocument/2006/relationships/hyperlink" Target="https://redux.js.org/tutorials/essentials/part-1-overview-concepts" TargetMode="External"/><Relationship Id="rId2" Type="http://schemas.openxmlformats.org/officeDocument/2006/relationships/notesSlide" Target="../notesSlides/notesSlide64.xml"/><Relationship Id="rId1" Type="http://schemas.openxmlformats.org/officeDocument/2006/relationships/slideLayout" Target="../slideLayouts/slideLayout14.xml"/><Relationship Id="rId6" Type="http://schemas.openxmlformats.org/officeDocument/2006/relationships/hyperlink" Target="https://youtube.com/playlist?list=PLTP3E5bPW7944Ec1lfXzavqRHzxY5FigD" TargetMode="External"/><Relationship Id="rId5" Type="http://schemas.openxmlformats.org/officeDocument/2006/relationships/hyperlink" Target="https://www.youtube.com/watch?v=FeYTMsWpgQo" TargetMode="External"/><Relationship Id="rId4" Type="http://schemas.openxmlformats.org/officeDocument/2006/relationships/hyperlink" Target="https://redux-toolkit.js.org/api/createSlice"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200" dirty="0"/>
              <a:t>REACTJS</a:t>
            </a:r>
            <a:br>
              <a:rPr lang="en-US" sz="7200" dirty="0"/>
            </a:br>
            <a:r>
              <a:rPr lang="en-US" sz="7200" dirty="0"/>
              <a:t>&amp;</a:t>
            </a:r>
            <a:br>
              <a:rPr lang="en-US" sz="7200"/>
            </a:br>
            <a:r>
              <a:rPr lang="en-US" sz="7200"/>
              <a:t>REACT-REDUX</a:t>
            </a:r>
            <a:endParaRPr lang="en-IN" sz="7200" dirty="0"/>
          </a:p>
        </p:txBody>
      </p:sp>
      <p:sp>
        <p:nvSpPr>
          <p:cNvPr id="5" name="Content Placeholder 4"/>
          <p:cNvSpPr>
            <a:spLocks noGrp="1"/>
          </p:cNvSpPr>
          <p:nvPr>
            <p:ph sz="quarter" idx="10"/>
          </p:nvPr>
        </p:nvSpPr>
        <p:spPr>
          <a:xfrm>
            <a:off x="6186637" y="5019085"/>
            <a:ext cx="2805259" cy="980049"/>
          </a:xfrm>
        </p:spPr>
        <p:txBody>
          <a:bodyPr/>
          <a:lstStyle/>
          <a:p>
            <a:r>
              <a:rPr lang="en-US" sz="2800" dirty="0" err="1">
                <a:solidFill>
                  <a:schemeClr val="tx1"/>
                </a:solidFill>
              </a:rPr>
              <a:t>Shalini</a:t>
            </a:r>
            <a:r>
              <a:rPr lang="en-US" sz="2800" dirty="0">
                <a:solidFill>
                  <a:schemeClr val="tx1"/>
                </a:solidFill>
              </a:rPr>
              <a:t> Mittal</a:t>
            </a:r>
          </a:p>
          <a:p>
            <a:r>
              <a:rPr lang="en-US" sz="2800" dirty="0">
                <a:solidFill>
                  <a:schemeClr val="tx1"/>
                </a:solidFill>
              </a:rPr>
              <a:t>Corporate Trainer</a:t>
            </a:r>
            <a:endParaRPr lang="en-IN" sz="28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3600" y="900000"/>
            <a:ext cx="5483697" cy="5265056"/>
          </a:xfrm>
        </p:spPr>
        <p:txBody>
          <a:bodyPr/>
          <a:lstStyle/>
          <a:p>
            <a:r>
              <a:rPr lang="en-US" dirty="0"/>
              <a:t>Data is passed </a:t>
            </a:r>
            <a:r>
              <a:rPr lang="en-US" i="1" dirty="0"/>
              <a:t>down</a:t>
            </a:r>
            <a:r>
              <a:rPr lang="en-US" dirty="0"/>
              <a:t> the component tree via props</a:t>
            </a:r>
          </a:p>
          <a:p>
            <a:endParaRPr lang="en-US" dirty="0"/>
          </a:p>
          <a:p>
            <a:endParaRPr lang="en-US" dirty="0"/>
          </a:p>
          <a:p>
            <a:r>
              <a:rPr lang="en-US" dirty="0"/>
              <a:t>The count, stored in App’s state, would be passed down as a prop:</a:t>
            </a:r>
          </a:p>
          <a:p>
            <a:endParaRPr lang="en-US" dirty="0"/>
          </a:p>
          <a:p>
            <a:endParaRPr lang="en-US" dirty="0"/>
          </a:p>
          <a:p>
            <a:endParaRPr lang="en-US" dirty="0"/>
          </a:p>
          <a:p>
            <a:endParaRPr lang="en-US" dirty="0"/>
          </a:p>
          <a:p>
            <a:endParaRPr lang="en-US" dirty="0"/>
          </a:p>
          <a:p>
            <a:r>
              <a:rPr lang="en-US" dirty="0"/>
              <a:t>For data to come back </a:t>
            </a:r>
            <a:r>
              <a:rPr lang="en-US" i="1" dirty="0"/>
              <a:t>up</a:t>
            </a:r>
            <a:r>
              <a:rPr lang="en-US" dirty="0"/>
              <a:t> the tree, it needs to flow through a callback function, so that callback function must first be passed </a:t>
            </a:r>
            <a:r>
              <a:rPr lang="en-US" i="1" dirty="0"/>
              <a:t>down</a:t>
            </a:r>
            <a:r>
              <a:rPr lang="en-US" dirty="0"/>
              <a:t> to any components that want to call it to pass data up.</a:t>
            </a:r>
          </a:p>
          <a:p>
            <a:endParaRPr lang="en-US" dirty="0"/>
          </a:p>
        </p:txBody>
      </p:sp>
      <p:sp>
        <p:nvSpPr>
          <p:cNvPr id="3" name="Title 2"/>
          <p:cNvSpPr>
            <a:spLocks noGrp="1"/>
          </p:cNvSpPr>
          <p:nvPr>
            <p:ph type="title"/>
          </p:nvPr>
        </p:nvSpPr>
        <p:spPr/>
        <p:txBody>
          <a:bodyPr/>
          <a:lstStyle/>
          <a:p>
            <a:r>
              <a:rPr lang="en-US" dirty="0"/>
              <a:t>How data is passed</a:t>
            </a:r>
          </a:p>
        </p:txBody>
      </p:sp>
      <p:pic>
        <p:nvPicPr>
          <p:cNvPr id="4" name="Picture 3">
            <a:extLst>
              <a:ext uri="{FF2B5EF4-FFF2-40B4-BE49-F238E27FC236}">
                <a16:creationId xmlns:a16="http://schemas.microsoft.com/office/drawing/2014/main" id="{9F0BA462-E6AF-C645-9146-DA39206202F1}"/>
              </a:ext>
            </a:extLst>
          </p:cNvPr>
          <p:cNvPicPr>
            <a:picLocks noChangeAspect="1"/>
          </p:cNvPicPr>
          <p:nvPr/>
        </p:nvPicPr>
        <p:blipFill>
          <a:blip r:embed="rId3"/>
          <a:stretch>
            <a:fillRect/>
          </a:stretch>
        </p:blipFill>
        <p:spPr>
          <a:xfrm>
            <a:off x="5667297" y="217518"/>
            <a:ext cx="3108958" cy="1617216"/>
          </a:xfrm>
          <a:prstGeom prst="rect">
            <a:avLst/>
          </a:prstGeom>
        </p:spPr>
      </p:pic>
      <p:pic>
        <p:nvPicPr>
          <p:cNvPr id="5" name="Picture 4">
            <a:extLst>
              <a:ext uri="{FF2B5EF4-FFF2-40B4-BE49-F238E27FC236}">
                <a16:creationId xmlns:a16="http://schemas.microsoft.com/office/drawing/2014/main" id="{B653F196-6D79-574D-8842-4C1E859C8B44}"/>
              </a:ext>
            </a:extLst>
          </p:cNvPr>
          <p:cNvPicPr>
            <a:picLocks noChangeAspect="1"/>
          </p:cNvPicPr>
          <p:nvPr/>
        </p:nvPicPr>
        <p:blipFill>
          <a:blip r:embed="rId4"/>
          <a:stretch>
            <a:fillRect/>
          </a:stretch>
        </p:blipFill>
        <p:spPr>
          <a:xfrm>
            <a:off x="5609299" y="2045934"/>
            <a:ext cx="3394301" cy="1495509"/>
          </a:xfrm>
          <a:prstGeom prst="rect">
            <a:avLst/>
          </a:prstGeom>
        </p:spPr>
      </p:pic>
      <p:pic>
        <p:nvPicPr>
          <p:cNvPr id="6" name="Picture 5">
            <a:extLst>
              <a:ext uri="{FF2B5EF4-FFF2-40B4-BE49-F238E27FC236}">
                <a16:creationId xmlns:a16="http://schemas.microsoft.com/office/drawing/2014/main" id="{91A43A4F-05C2-A94F-B999-1735E344B654}"/>
              </a:ext>
            </a:extLst>
          </p:cNvPr>
          <p:cNvPicPr>
            <a:picLocks noChangeAspect="1"/>
          </p:cNvPicPr>
          <p:nvPr/>
        </p:nvPicPr>
        <p:blipFill>
          <a:blip r:embed="rId5"/>
          <a:stretch>
            <a:fillRect/>
          </a:stretch>
        </p:blipFill>
        <p:spPr>
          <a:xfrm>
            <a:off x="6033644" y="3959036"/>
            <a:ext cx="2376264" cy="1456682"/>
          </a:xfrm>
          <a:prstGeom prst="rect">
            <a:avLst/>
          </a:prstGeom>
        </p:spPr>
      </p:pic>
    </p:spTree>
    <p:extLst>
      <p:ext uri="{BB962C8B-B14F-4D97-AF65-F5344CB8AC3E}">
        <p14:creationId xmlns:p14="http://schemas.microsoft.com/office/powerpoint/2010/main" val="3410348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3600" y="692696"/>
            <a:ext cx="8820000" cy="5265056"/>
          </a:xfrm>
        </p:spPr>
        <p:txBody>
          <a:bodyPr/>
          <a:lstStyle/>
          <a:p>
            <a:r>
              <a:rPr lang="en-US" dirty="0"/>
              <a:t>Passing Data Multiple Levels is a Pain.</a:t>
            </a:r>
          </a:p>
          <a:p>
            <a:r>
              <a:rPr lang="en-US" dirty="0"/>
              <a:t>Sooner or later you run into a situation where a top-level container has some data, and a child 4+ levels down needs that data. Here’s an example from </a:t>
            </a:r>
            <a:r>
              <a:rPr lang="en-US" dirty="0" err="1"/>
              <a:t>LinkedIN</a:t>
            </a:r>
            <a:r>
              <a:rPr lang="en-US" dirty="0"/>
              <a:t>, with all the avatars highlighted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Intermediate components are forced to accept and pass along props that they don’t care about. This means refactoring and reusing those components will be harder than it needs to be. This is prop-drilling</a:t>
            </a:r>
          </a:p>
          <a:p>
            <a:r>
              <a:rPr lang="en-US" dirty="0"/>
              <a:t>Wouldn’t it be nice if the components that didn’t need the data didn’t have to see it at all?</a:t>
            </a:r>
          </a:p>
        </p:txBody>
      </p:sp>
      <p:sp>
        <p:nvSpPr>
          <p:cNvPr id="3" name="Title 2"/>
          <p:cNvSpPr>
            <a:spLocks noGrp="1"/>
          </p:cNvSpPr>
          <p:nvPr>
            <p:ph type="title"/>
          </p:nvPr>
        </p:nvSpPr>
        <p:spPr/>
        <p:txBody>
          <a:bodyPr/>
          <a:lstStyle/>
          <a:p>
            <a:r>
              <a:rPr lang="en-US" dirty="0"/>
              <a:t>Nested level</a:t>
            </a:r>
          </a:p>
        </p:txBody>
      </p:sp>
      <p:pic>
        <p:nvPicPr>
          <p:cNvPr id="8" name="Picture 7">
            <a:extLst>
              <a:ext uri="{FF2B5EF4-FFF2-40B4-BE49-F238E27FC236}">
                <a16:creationId xmlns:a16="http://schemas.microsoft.com/office/drawing/2014/main" id="{8D87CBD5-99AA-C54C-BE52-31E41AF56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2060848"/>
            <a:ext cx="6984776" cy="2642093"/>
          </a:xfrm>
          <a:prstGeom prst="rect">
            <a:avLst/>
          </a:prstGeom>
        </p:spPr>
      </p:pic>
      <p:sp>
        <p:nvSpPr>
          <p:cNvPr id="10" name="Oval 9">
            <a:extLst>
              <a:ext uri="{FF2B5EF4-FFF2-40B4-BE49-F238E27FC236}">
                <a16:creationId xmlns:a16="http://schemas.microsoft.com/office/drawing/2014/main" id="{F21B7E4B-8904-4649-A14B-CEE9A617A574}"/>
              </a:ext>
            </a:extLst>
          </p:cNvPr>
          <p:cNvSpPr/>
          <p:nvPr/>
        </p:nvSpPr>
        <p:spPr>
          <a:xfrm>
            <a:off x="6694131" y="1887950"/>
            <a:ext cx="432048" cy="5760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30403BC-E121-CB4C-BF7B-B5464A5ECB9C}"/>
              </a:ext>
            </a:extLst>
          </p:cNvPr>
          <p:cNvSpPr/>
          <p:nvPr/>
        </p:nvSpPr>
        <p:spPr>
          <a:xfrm>
            <a:off x="1562068" y="3131551"/>
            <a:ext cx="1368152" cy="10837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E241392-004A-B04A-BCA3-4AD95A15D549}"/>
              </a:ext>
            </a:extLst>
          </p:cNvPr>
          <p:cNvSpPr/>
          <p:nvPr/>
        </p:nvSpPr>
        <p:spPr>
          <a:xfrm>
            <a:off x="6706509" y="3547604"/>
            <a:ext cx="451543" cy="6053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751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Redux can help by giving you one global “parent” where you can store the data, and then you can connect the sibling components to the data with React-Redux.</a:t>
            </a:r>
          </a:p>
          <a:p>
            <a:r>
              <a:rPr lang="en-US" dirty="0"/>
              <a:t>A state container for JavaScript applications. </a:t>
            </a:r>
          </a:p>
          <a:p>
            <a:r>
              <a:rPr lang="en-US" dirty="0"/>
              <a:t>Normally with React, you manage state at a component level, and pass state around via props. </a:t>
            </a:r>
          </a:p>
          <a:p>
            <a:r>
              <a:rPr lang="en-US" dirty="0"/>
              <a:t>With Redux, the entire state of your application is managed in one immutable object. Every update to the Redux state results in a copy of sections of the state, plus the new change.</a:t>
            </a:r>
          </a:p>
          <a:p>
            <a:r>
              <a:rPr lang="en-US" dirty="0"/>
              <a:t>Redux was originally created by Dan Abramov and Andrew Clark.</a:t>
            </a:r>
          </a:p>
          <a:p>
            <a:endParaRPr lang="en-US" dirty="0"/>
          </a:p>
          <a:p>
            <a:endParaRPr lang="en-US" dirty="0"/>
          </a:p>
        </p:txBody>
      </p:sp>
      <p:sp>
        <p:nvSpPr>
          <p:cNvPr id="3" name="Title 2"/>
          <p:cNvSpPr>
            <a:spLocks noGrp="1"/>
          </p:cNvSpPr>
          <p:nvPr>
            <p:ph type="title"/>
          </p:nvPr>
        </p:nvSpPr>
        <p:spPr/>
        <p:txBody>
          <a:bodyPr/>
          <a:lstStyle/>
          <a:p>
            <a:r>
              <a:rPr lang="en-US" dirty="0"/>
              <a:t>Redux</a:t>
            </a:r>
          </a:p>
        </p:txBody>
      </p:sp>
    </p:spTree>
    <p:extLst>
      <p:ext uri="{BB962C8B-B14F-4D97-AF65-F5344CB8AC3E}">
        <p14:creationId xmlns:p14="http://schemas.microsoft.com/office/powerpoint/2010/main" val="2824222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Easily manage global state</a:t>
            </a:r>
            <a:r>
              <a:rPr lang="en-US" dirty="0"/>
              <a:t> - access or update any part of the state from any Redux-connected component</a:t>
            </a:r>
          </a:p>
          <a:p>
            <a:r>
              <a:rPr lang="en-US" b="1" dirty="0"/>
              <a:t>Easily keep track of changes with Redux </a:t>
            </a:r>
            <a:r>
              <a:rPr lang="en-US" b="1" dirty="0" err="1"/>
              <a:t>DevTools</a:t>
            </a:r>
            <a:r>
              <a:rPr lang="en-US" dirty="0"/>
              <a:t> - any action or state change is tracked and easy to follow with Redux. The fact that the entire state of the application is tracked with each change means you can easily do time-travel debugging to move back and forth between changes.</a:t>
            </a:r>
          </a:p>
          <a:p>
            <a:r>
              <a:rPr lang="en-US" dirty="0"/>
              <a:t>The downside to Redux is that there's a lot of initial boilerplate to set up and maintain (especially if you use plain Redux without Redux Toolkit).</a:t>
            </a:r>
          </a:p>
          <a:p>
            <a:r>
              <a:rPr lang="en-US" dirty="0"/>
              <a:t>A smaller application may not need Redux and may instead benefit from simply using the Context API for global state needs.</a:t>
            </a:r>
          </a:p>
        </p:txBody>
      </p:sp>
      <p:sp>
        <p:nvSpPr>
          <p:cNvPr id="3" name="Title 2"/>
          <p:cNvSpPr>
            <a:spLocks noGrp="1"/>
          </p:cNvSpPr>
          <p:nvPr>
            <p:ph type="title"/>
          </p:nvPr>
        </p:nvSpPr>
        <p:spPr/>
        <p:txBody>
          <a:bodyPr/>
          <a:lstStyle/>
          <a:p>
            <a:r>
              <a:rPr lang="en-US" dirty="0"/>
              <a:t>Why use Redux</a:t>
            </a:r>
          </a:p>
        </p:txBody>
      </p:sp>
    </p:spTree>
    <p:extLst>
      <p:ext uri="{BB962C8B-B14F-4D97-AF65-F5344CB8AC3E}">
        <p14:creationId xmlns:p14="http://schemas.microsoft.com/office/powerpoint/2010/main" val="3781660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t"/>
            <a:r>
              <a:rPr lang="en-US" dirty="0"/>
              <a:t>Single source of truth.</a:t>
            </a:r>
          </a:p>
          <a:p>
            <a:pPr fontAlgn="t"/>
            <a:r>
              <a:rPr lang="en-US" dirty="0"/>
              <a:t>The state is read-only.</a:t>
            </a:r>
          </a:p>
          <a:p>
            <a:pPr fontAlgn="t"/>
            <a:r>
              <a:rPr lang="en-US" dirty="0"/>
              <a:t>Changes are made with pure functions.</a:t>
            </a:r>
          </a:p>
          <a:p>
            <a:endParaRPr lang="en-US" dirty="0"/>
          </a:p>
          <a:p>
            <a:r>
              <a:rPr lang="en-US" dirty="0"/>
              <a:t>It is the state of our whole application is stored in an object within a single store. </a:t>
            </a:r>
          </a:p>
          <a:p>
            <a:r>
              <a:rPr lang="en-US" dirty="0"/>
              <a:t>There is an only way to change the state is to emit an action, an object describing what happened. </a:t>
            </a:r>
          </a:p>
          <a:p>
            <a:r>
              <a:rPr lang="en-US" dirty="0"/>
              <a:t>To specify how actions transform the state, you write pure reducers.</a:t>
            </a:r>
          </a:p>
        </p:txBody>
      </p:sp>
      <p:sp>
        <p:nvSpPr>
          <p:cNvPr id="3" name="Title 2"/>
          <p:cNvSpPr>
            <a:spLocks noGrp="1"/>
          </p:cNvSpPr>
          <p:nvPr>
            <p:ph type="title"/>
          </p:nvPr>
        </p:nvSpPr>
        <p:spPr/>
        <p:txBody>
          <a:bodyPr/>
          <a:lstStyle/>
          <a:p>
            <a:r>
              <a:rPr lang="en-US" dirty="0"/>
              <a:t>Three Principles of Redux</a:t>
            </a:r>
          </a:p>
        </p:txBody>
      </p:sp>
    </p:spTree>
    <p:extLst>
      <p:ext uri="{BB962C8B-B14F-4D97-AF65-F5344CB8AC3E}">
        <p14:creationId xmlns:p14="http://schemas.microsoft.com/office/powerpoint/2010/main" val="1998103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t"/>
            <a:r>
              <a:rPr lang="en-US" dirty="0"/>
              <a:t>Actions</a:t>
            </a:r>
          </a:p>
          <a:p>
            <a:pPr fontAlgn="t"/>
            <a:r>
              <a:rPr lang="en-US" dirty="0"/>
              <a:t>Reducers</a:t>
            </a:r>
          </a:p>
          <a:p>
            <a:pPr fontAlgn="t"/>
            <a:r>
              <a:rPr lang="en-US" dirty="0"/>
              <a:t>Store</a:t>
            </a:r>
          </a:p>
          <a:p>
            <a:pPr fontAlgn="t"/>
            <a:r>
              <a:rPr lang="en-US" dirty="0"/>
              <a:t>Dispatch</a:t>
            </a:r>
          </a:p>
          <a:p>
            <a:pPr fontAlgn="t"/>
            <a:r>
              <a:rPr lang="en-US" dirty="0"/>
              <a:t>Connect</a:t>
            </a:r>
          </a:p>
          <a:p>
            <a:pPr fontAlgn="t"/>
            <a:endParaRPr lang="en-US" dirty="0"/>
          </a:p>
        </p:txBody>
      </p:sp>
      <p:sp>
        <p:nvSpPr>
          <p:cNvPr id="3" name="Title 2"/>
          <p:cNvSpPr>
            <a:spLocks noGrp="1"/>
          </p:cNvSpPr>
          <p:nvPr>
            <p:ph type="title"/>
          </p:nvPr>
        </p:nvSpPr>
        <p:spPr/>
        <p:txBody>
          <a:bodyPr/>
          <a:lstStyle/>
          <a:p>
            <a:r>
              <a:rPr lang="en-US" dirty="0"/>
              <a:t>Redux Terminology</a:t>
            </a:r>
          </a:p>
        </p:txBody>
      </p:sp>
      <p:pic>
        <p:nvPicPr>
          <p:cNvPr id="4" name="Picture 3">
            <a:extLst>
              <a:ext uri="{FF2B5EF4-FFF2-40B4-BE49-F238E27FC236}">
                <a16:creationId xmlns:a16="http://schemas.microsoft.com/office/drawing/2014/main" id="{B357E7EA-A0A1-2B46-98FB-EA7447286B7B}"/>
              </a:ext>
            </a:extLst>
          </p:cNvPr>
          <p:cNvPicPr>
            <a:picLocks noChangeAspect="1"/>
          </p:cNvPicPr>
          <p:nvPr/>
        </p:nvPicPr>
        <p:blipFill>
          <a:blip r:embed="rId3"/>
          <a:stretch>
            <a:fillRect/>
          </a:stretch>
        </p:blipFill>
        <p:spPr>
          <a:xfrm>
            <a:off x="1587520" y="2318048"/>
            <a:ext cx="6012160" cy="4058208"/>
          </a:xfrm>
          <a:prstGeom prst="rect">
            <a:avLst/>
          </a:prstGeom>
        </p:spPr>
      </p:pic>
    </p:spTree>
    <p:extLst>
      <p:ext uri="{BB962C8B-B14F-4D97-AF65-F5344CB8AC3E}">
        <p14:creationId xmlns:p14="http://schemas.microsoft.com/office/powerpoint/2010/main" val="2242398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t"/>
            <a:r>
              <a:rPr lang="en-US" dirty="0"/>
              <a:t>An action sends data from your application to the Redux store. </a:t>
            </a:r>
          </a:p>
          <a:p>
            <a:pPr fontAlgn="t"/>
            <a:r>
              <a:rPr lang="en-US" dirty="0"/>
              <a:t>An action is conventionally an object with two properties: type and (optional) payload. </a:t>
            </a:r>
          </a:p>
          <a:p>
            <a:pPr fontAlgn="t"/>
            <a:r>
              <a:rPr lang="en-US" dirty="0"/>
              <a:t>The type is generally an uppercase string (assigned to a constant) that describes the action. </a:t>
            </a:r>
          </a:p>
          <a:p>
            <a:pPr fontAlgn="t"/>
            <a:r>
              <a:rPr lang="en-US" dirty="0"/>
              <a:t>The payload is additional data that may be passed</a:t>
            </a:r>
          </a:p>
          <a:p>
            <a:pPr fontAlgn="t"/>
            <a:r>
              <a:rPr lang="en-US" dirty="0"/>
              <a:t>Action Type: </a:t>
            </a:r>
            <a:r>
              <a:rPr lang="en-US" dirty="0" err="1"/>
              <a:t>const</a:t>
            </a:r>
            <a:r>
              <a:rPr lang="en-US" dirty="0"/>
              <a:t> DELETE_TODO = 'DELETE_TODO’</a:t>
            </a:r>
          </a:p>
          <a:p>
            <a:pPr fontAlgn="t"/>
            <a:r>
              <a:rPr lang="en-US" dirty="0"/>
              <a:t>Action: { type: DELETE_TODO, payload: id, }</a:t>
            </a:r>
          </a:p>
          <a:p>
            <a:pPr fontAlgn="t"/>
            <a:r>
              <a:rPr lang="en-US" dirty="0"/>
              <a:t>An </a:t>
            </a:r>
            <a:r>
              <a:rPr lang="en-US" b="1" dirty="0"/>
              <a:t>action creator</a:t>
            </a:r>
            <a:r>
              <a:rPr lang="en-US" dirty="0"/>
              <a:t> is a function that returns an action.</a:t>
            </a:r>
            <a:br>
              <a:rPr lang="en-US" dirty="0"/>
            </a:br>
            <a:r>
              <a:rPr lang="en-US" dirty="0" err="1"/>
              <a:t>const</a:t>
            </a:r>
            <a:r>
              <a:rPr lang="en-US" dirty="0"/>
              <a:t> </a:t>
            </a:r>
            <a:r>
              <a:rPr lang="en-US" dirty="0" err="1"/>
              <a:t>deleteTodo</a:t>
            </a:r>
            <a:r>
              <a:rPr lang="en-US" dirty="0"/>
              <a:t> = (id) =&gt; ({ type: DELETE_TODO, payload: id })</a:t>
            </a:r>
          </a:p>
        </p:txBody>
      </p:sp>
      <p:sp>
        <p:nvSpPr>
          <p:cNvPr id="3" name="Title 2"/>
          <p:cNvSpPr>
            <a:spLocks noGrp="1"/>
          </p:cNvSpPr>
          <p:nvPr>
            <p:ph type="title"/>
          </p:nvPr>
        </p:nvSpPr>
        <p:spPr/>
        <p:txBody>
          <a:bodyPr/>
          <a:lstStyle/>
          <a:p>
            <a:r>
              <a:rPr lang="en-US" dirty="0"/>
              <a:t>Actions</a:t>
            </a:r>
          </a:p>
        </p:txBody>
      </p:sp>
    </p:spTree>
    <p:extLst>
      <p:ext uri="{BB962C8B-B14F-4D97-AF65-F5344CB8AC3E}">
        <p14:creationId xmlns:p14="http://schemas.microsoft.com/office/powerpoint/2010/main" val="1468273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t"/>
            <a:r>
              <a:rPr lang="en-US" dirty="0"/>
              <a:t>A </a:t>
            </a:r>
            <a:r>
              <a:rPr lang="en-US" b="1" dirty="0"/>
              <a:t>reducer</a:t>
            </a:r>
            <a:r>
              <a:rPr lang="en-US" dirty="0"/>
              <a:t> is a function that takes two parameters: state and action. </a:t>
            </a:r>
          </a:p>
          <a:p>
            <a:pPr fontAlgn="t"/>
            <a:r>
              <a:rPr lang="en-US" dirty="0"/>
              <a:t>A reducer is immutable and always returns a copy of the entire state. </a:t>
            </a:r>
          </a:p>
          <a:p>
            <a:pPr fontAlgn="t"/>
            <a:r>
              <a:rPr lang="en-US" dirty="0"/>
              <a:t>A reducer typically consists of a switch statement that goes through all the possible action types.</a:t>
            </a:r>
          </a:p>
          <a:p>
            <a:pPr fontAlgn="t"/>
            <a:r>
              <a:rPr lang="en-US" dirty="0"/>
              <a:t>Following are the things you should never do inside a reducer:</a:t>
            </a:r>
          </a:p>
          <a:p>
            <a:pPr lvl="1" fontAlgn="t"/>
            <a:r>
              <a:rPr lang="en-US" dirty="0"/>
              <a:t>Mutate reducer’s arguments;</a:t>
            </a:r>
          </a:p>
          <a:p>
            <a:pPr lvl="1" fontAlgn="t"/>
            <a:r>
              <a:rPr lang="en-US" dirty="0"/>
              <a:t>Perform side effects like database calls, API calls, and routing transitions;</a:t>
            </a:r>
          </a:p>
          <a:p>
            <a:pPr lvl="1" fontAlgn="t"/>
            <a:r>
              <a:rPr lang="en-US" dirty="0"/>
              <a:t>Call non-pure functions, e.g., </a:t>
            </a:r>
            <a:r>
              <a:rPr lang="en-US" dirty="0" err="1"/>
              <a:t>Date.now</a:t>
            </a:r>
            <a:r>
              <a:rPr lang="en-US" dirty="0"/>
              <a:t>() or </a:t>
            </a:r>
            <a:r>
              <a:rPr lang="en-US" dirty="0" err="1"/>
              <a:t>Math.random</a:t>
            </a:r>
            <a:r>
              <a:rPr lang="en-US" dirty="0"/>
              <a:t>()</a:t>
            </a:r>
          </a:p>
          <a:p>
            <a:pPr fontAlgn="t"/>
            <a:endParaRPr lang="en-US" dirty="0"/>
          </a:p>
          <a:p>
            <a:pPr fontAlgn="t"/>
            <a:endParaRPr lang="en-US" dirty="0"/>
          </a:p>
        </p:txBody>
      </p:sp>
      <p:sp>
        <p:nvSpPr>
          <p:cNvPr id="3" name="Title 2"/>
          <p:cNvSpPr>
            <a:spLocks noGrp="1"/>
          </p:cNvSpPr>
          <p:nvPr>
            <p:ph type="title"/>
          </p:nvPr>
        </p:nvSpPr>
        <p:spPr/>
        <p:txBody>
          <a:bodyPr/>
          <a:lstStyle/>
          <a:p>
            <a:r>
              <a:rPr lang="en-US" dirty="0"/>
              <a:t>Reducers</a:t>
            </a:r>
          </a:p>
        </p:txBody>
      </p:sp>
      <p:sp>
        <p:nvSpPr>
          <p:cNvPr id="7" name="Rectangle 6">
            <a:extLst>
              <a:ext uri="{FF2B5EF4-FFF2-40B4-BE49-F238E27FC236}">
                <a16:creationId xmlns:a16="http://schemas.microsoft.com/office/drawing/2014/main" id="{E8C38BE0-1DBE-5B44-ADDE-B277DC9CBB50}"/>
              </a:ext>
            </a:extLst>
          </p:cNvPr>
          <p:cNvSpPr/>
          <p:nvPr/>
        </p:nvSpPr>
        <p:spPr>
          <a:xfrm>
            <a:off x="467544" y="3750419"/>
            <a:ext cx="2664296" cy="1815882"/>
          </a:xfrm>
          <a:prstGeom prst="rect">
            <a:avLst/>
          </a:prstGeom>
          <a:ln>
            <a:solidFill>
              <a:schemeClr val="accent1"/>
            </a:solidFill>
          </a:ln>
        </p:spPr>
        <p:txBody>
          <a:bodyPr wrap="square">
            <a:spAutoFit/>
          </a:bodyPr>
          <a:lstStyle/>
          <a:p>
            <a:r>
              <a:rPr lang="en-US" sz="1400" dirty="0" err="1"/>
              <a:t>const</a:t>
            </a:r>
            <a:r>
              <a:rPr lang="en-US" sz="1400" dirty="0"/>
              <a:t> </a:t>
            </a:r>
            <a:r>
              <a:rPr lang="en-US" sz="1400" dirty="0" err="1"/>
              <a:t>initialState</a:t>
            </a:r>
            <a:r>
              <a:rPr lang="en-US" sz="1400" dirty="0"/>
              <a:t> = {</a:t>
            </a:r>
          </a:p>
          <a:p>
            <a:r>
              <a:rPr lang="en-US" sz="1400" dirty="0"/>
              <a:t>     </a:t>
            </a:r>
            <a:r>
              <a:rPr lang="en-US" sz="1400" dirty="0" err="1"/>
              <a:t>todos</a:t>
            </a:r>
            <a:r>
              <a:rPr lang="en-US" sz="1400" dirty="0"/>
              <a:t>: [ </a:t>
            </a:r>
          </a:p>
          <a:p>
            <a:r>
              <a:rPr lang="en-US" sz="1400" dirty="0"/>
              <a:t>            { id: 1, text: 'Eat'}, </a:t>
            </a:r>
          </a:p>
          <a:p>
            <a:pPr lvl="1"/>
            <a:r>
              <a:rPr lang="en-US" sz="1400" dirty="0"/>
              <a:t>   { id: 2, text: 'Sleep'}, </a:t>
            </a:r>
          </a:p>
          <a:p>
            <a:r>
              <a:rPr lang="en-US" sz="1400" dirty="0"/>
              <a:t>     ], </a:t>
            </a:r>
          </a:p>
          <a:p>
            <a:r>
              <a:rPr lang="en-US" sz="1400" dirty="0"/>
              <a:t>     loading: false,</a:t>
            </a:r>
          </a:p>
          <a:p>
            <a:r>
              <a:rPr lang="en-US" sz="1400" dirty="0"/>
              <a:t>     </a:t>
            </a:r>
            <a:r>
              <a:rPr lang="en-US" sz="1400" dirty="0" err="1"/>
              <a:t>hasErrors</a:t>
            </a:r>
            <a:r>
              <a:rPr lang="en-US" sz="1400" dirty="0"/>
              <a:t>: false, </a:t>
            </a:r>
          </a:p>
          <a:p>
            <a:r>
              <a:rPr lang="en-US" sz="1400" dirty="0"/>
              <a:t>}</a:t>
            </a:r>
          </a:p>
        </p:txBody>
      </p:sp>
      <p:sp>
        <p:nvSpPr>
          <p:cNvPr id="9" name="Rectangle 8">
            <a:extLst>
              <a:ext uri="{FF2B5EF4-FFF2-40B4-BE49-F238E27FC236}">
                <a16:creationId xmlns:a16="http://schemas.microsoft.com/office/drawing/2014/main" id="{1FBC2EBC-6E9D-D148-8C29-EAF0F3D56072}"/>
              </a:ext>
            </a:extLst>
          </p:cNvPr>
          <p:cNvSpPr/>
          <p:nvPr/>
        </p:nvSpPr>
        <p:spPr>
          <a:xfrm>
            <a:off x="3655452" y="3645024"/>
            <a:ext cx="4824536" cy="2893100"/>
          </a:xfrm>
          <a:prstGeom prst="rect">
            <a:avLst/>
          </a:prstGeom>
          <a:ln>
            <a:solidFill>
              <a:schemeClr val="accent1"/>
            </a:solidFill>
          </a:ln>
        </p:spPr>
        <p:txBody>
          <a:bodyPr wrap="square">
            <a:spAutoFit/>
          </a:bodyPr>
          <a:lstStyle/>
          <a:p>
            <a:r>
              <a:rPr lang="en-US" sz="1400" dirty="0"/>
              <a:t>function </a:t>
            </a:r>
            <a:r>
              <a:rPr lang="en-US" sz="1400" dirty="0" err="1"/>
              <a:t>todoReducer</a:t>
            </a:r>
            <a:r>
              <a:rPr lang="en-US" sz="1400" dirty="0"/>
              <a:t>(state = </a:t>
            </a:r>
            <a:r>
              <a:rPr lang="en-US" sz="1400" dirty="0" err="1"/>
              <a:t>initialState</a:t>
            </a:r>
            <a:r>
              <a:rPr lang="en-US" sz="1400" dirty="0"/>
              <a:t>, action) </a:t>
            </a:r>
          </a:p>
          <a:p>
            <a:r>
              <a:rPr lang="en-US" sz="1400" dirty="0"/>
              <a:t>{ </a:t>
            </a:r>
          </a:p>
          <a:p>
            <a:r>
              <a:rPr lang="en-US" sz="1400" dirty="0"/>
              <a:t>       switch (</a:t>
            </a:r>
            <a:r>
              <a:rPr lang="en-US" sz="1400" dirty="0" err="1"/>
              <a:t>action.type</a:t>
            </a:r>
            <a:r>
              <a:rPr lang="en-US" sz="1400" dirty="0"/>
              <a:t>) { </a:t>
            </a:r>
          </a:p>
          <a:p>
            <a:r>
              <a:rPr lang="en-US" sz="1400" dirty="0"/>
              <a:t>	case DELETE_TODO: </a:t>
            </a:r>
          </a:p>
          <a:p>
            <a:r>
              <a:rPr lang="en-US" sz="1400" dirty="0"/>
              <a:t>	return { </a:t>
            </a:r>
          </a:p>
          <a:p>
            <a:r>
              <a:rPr lang="en-US" sz="1400" dirty="0"/>
              <a:t>	         ...state,</a:t>
            </a:r>
          </a:p>
          <a:p>
            <a:r>
              <a:rPr lang="en-US" sz="1400" dirty="0"/>
              <a:t>	          </a:t>
            </a:r>
            <a:r>
              <a:rPr lang="en-US" sz="1400" dirty="0" err="1"/>
              <a:t>todos</a:t>
            </a:r>
            <a:r>
              <a:rPr lang="en-US" sz="1400" dirty="0"/>
              <a:t>: </a:t>
            </a:r>
          </a:p>
          <a:p>
            <a:r>
              <a:rPr lang="en-US" sz="1400" dirty="0"/>
              <a:t>	          </a:t>
            </a:r>
            <a:r>
              <a:rPr lang="en-US" sz="1400" dirty="0" err="1"/>
              <a:t>state.todos.filter</a:t>
            </a:r>
            <a:r>
              <a:rPr lang="en-US" sz="1400" dirty="0"/>
              <a:t>((</a:t>
            </a:r>
            <a:r>
              <a:rPr lang="en-US" sz="1400" dirty="0" err="1"/>
              <a:t>todo</a:t>
            </a:r>
            <a:r>
              <a:rPr lang="en-US" sz="1400" dirty="0"/>
              <a:t>) =&gt; </a:t>
            </a:r>
          </a:p>
          <a:p>
            <a:r>
              <a:rPr lang="en-US" sz="1400" dirty="0"/>
              <a:t>		</a:t>
            </a:r>
            <a:r>
              <a:rPr lang="en-US" sz="1400" dirty="0" err="1"/>
              <a:t>todo.id</a:t>
            </a:r>
            <a:r>
              <a:rPr lang="en-US" sz="1400" dirty="0"/>
              <a:t> !== </a:t>
            </a:r>
            <a:r>
              <a:rPr lang="en-US" sz="1400" dirty="0" err="1"/>
              <a:t>action.payload</a:t>
            </a:r>
            <a:r>
              <a:rPr lang="en-US" sz="1400" dirty="0"/>
              <a:t>), </a:t>
            </a:r>
          </a:p>
          <a:p>
            <a:r>
              <a:rPr lang="en-US" sz="1400" dirty="0"/>
              <a:t>		} </a:t>
            </a:r>
          </a:p>
          <a:p>
            <a:r>
              <a:rPr lang="en-US" sz="1400" dirty="0"/>
              <a:t>	default: return state </a:t>
            </a:r>
          </a:p>
          <a:p>
            <a:r>
              <a:rPr lang="en-US" sz="1400" dirty="0"/>
              <a:t>	} </a:t>
            </a:r>
          </a:p>
          <a:p>
            <a:r>
              <a:rPr lang="en-US" sz="1400" dirty="0"/>
              <a:t>}</a:t>
            </a:r>
          </a:p>
        </p:txBody>
      </p:sp>
    </p:spTree>
    <p:extLst>
      <p:ext uri="{BB962C8B-B14F-4D97-AF65-F5344CB8AC3E}">
        <p14:creationId xmlns:p14="http://schemas.microsoft.com/office/powerpoint/2010/main" val="2955020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t"/>
            <a:r>
              <a:rPr lang="en-US" dirty="0"/>
              <a:t>The Redux application state lives in the </a:t>
            </a:r>
            <a:r>
              <a:rPr lang="en-US" b="1" dirty="0"/>
              <a:t>store</a:t>
            </a:r>
            <a:r>
              <a:rPr lang="en-US" dirty="0"/>
              <a:t>, which is initialized with a reducer. </a:t>
            </a:r>
          </a:p>
          <a:p>
            <a:pPr fontAlgn="t"/>
            <a:r>
              <a:rPr lang="en-US" dirty="0"/>
              <a:t>When used with React, a &lt;Provider&gt; exists to wrap the application, and anything within the Provider can have access to Redux.</a:t>
            </a:r>
          </a:p>
          <a:p>
            <a:pPr fontAlgn="t"/>
            <a:endParaRPr lang="en-US" dirty="0"/>
          </a:p>
          <a:p>
            <a:r>
              <a:rPr lang="en-US" dirty="0"/>
              <a:t>A store has the following responsibilities:</a:t>
            </a:r>
          </a:p>
          <a:p>
            <a:pPr fontAlgn="t"/>
            <a:endParaRPr lang="en-US" dirty="0"/>
          </a:p>
          <a:p>
            <a:pPr fontAlgn="t"/>
            <a:r>
              <a:rPr lang="en-US" dirty="0"/>
              <a:t>Holds application state;</a:t>
            </a:r>
          </a:p>
          <a:p>
            <a:pPr fontAlgn="t"/>
            <a:r>
              <a:rPr lang="en-US" dirty="0"/>
              <a:t>Allows access to state via </a:t>
            </a:r>
            <a:r>
              <a:rPr lang="en-US" dirty="0" err="1"/>
              <a:t>getState</a:t>
            </a:r>
            <a:r>
              <a:rPr lang="en-US" dirty="0"/>
              <a:t>();</a:t>
            </a:r>
          </a:p>
          <a:p>
            <a:pPr fontAlgn="t"/>
            <a:r>
              <a:rPr lang="en-US" dirty="0"/>
              <a:t>Allows state to be updated via dispatch(action);</a:t>
            </a:r>
          </a:p>
          <a:p>
            <a:pPr fontAlgn="t"/>
            <a:r>
              <a:rPr lang="en-US" dirty="0"/>
              <a:t>Registers listeners via subscribe(listener);</a:t>
            </a:r>
          </a:p>
          <a:p>
            <a:pPr fontAlgn="t"/>
            <a:r>
              <a:rPr lang="en-US" dirty="0"/>
              <a:t>It handles unregistering of listeners via the function returned by subscribe(listener)</a:t>
            </a:r>
          </a:p>
          <a:p>
            <a:pPr fontAlgn="t"/>
            <a:endParaRPr lang="en-US" dirty="0"/>
          </a:p>
        </p:txBody>
      </p:sp>
      <p:sp>
        <p:nvSpPr>
          <p:cNvPr id="3" name="Title 2"/>
          <p:cNvSpPr>
            <a:spLocks noGrp="1"/>
          </p:cNvSpPr>
          <p:nvPr>
            <p:ph type="title"/>
          </p:nvPr>
        </p:nvSpPr>
        <p:spPr/>
        <p:txBody>
          <a:bodyPr/>
          <a:lstStyle/>
          <a:p>
            <a:r>
              <a:rPr lang="en-US" dirty="0"/>
              <a:t>Store</a:t>
            </a:r>
          </a:p>
        </p:txBody>
      </p:sp>
      <p:sp>
        <p:nvSpPr>
          <p:cNvPr id="4" name="Rectangle 3">
            <a:extLst>
              <a:ext uri="{FF2B5EF4-FFF2-40B4-BE49-F238E27FC236}">
                <a16:creationId xmlns:a16="http://schemas.microsoft.com/office/drawing/2014/main" id="{85B10B42-A1D2-0A49-8035-132A60786175}"/>
              </a:ext>
            </a:extLst>
          </p:cNvPr>
          <p:cNvSpPr/>
          <p:nvPr/>
        </p:nvSpPr>
        <p:spPr>
          <a:xfrm>
            <a:off x="5148064" y="1700808"/>
            <a:ext cx="3672408" cy="2246769"/>
          </a:xfrm>
          <a:prstGeom prst="rect">
            <a:avLst/>
          </a:prstGeom>
          <a:ln>
            <a:solidFill>
              <a:schemeClr val="accent1"/>
            </a:solidFill>
          </a:ln>
        </p:spPr>
        <p:txBody>
          <a:bodyPr wrap="square">
            <a:spAutoFit/>
          </a:bodyPr>
          <a:lstStyle/>
          <a:p>
            <a:r>
              <a:rPr lang="en-US" sz="1400" dirty="0"/>
              <a:t>import { </a:t>
            </a:r>
            <a:r>
              <a:rPr lang="en-US" sz="1400" dirty="0" err="1"/>
              <a:t>createStore</a:t>
            </a:r>
            <a:r>
              <a:rPr lang="en-US" sz="1400" dirty="0"/>
              <a:t> } from 'redux’ </a:t>
            </a:r>
          </a:p>
          <a:p>
            <a:r>
              <a:rPr lang="en-US" sz="1400" dirty="0"/>
              <a:t>import { Provider } from 'react-redux’ </a:t>
            </a:r>
          </a:p>
          <a:p>
            <a:r>
              <a:rPr lang="en-US" sz="1400" dirty="0"/>
              <a:t>import reducer from './reducers’ </a:t>
            </a:r>
          </a:p>
          <a:p>
            <a:r>
              <a:rPr lang="en-US" sz="1400" dirty="0" err="1"/>
              <a:t>const</a:t>
            </a:r>
            <a:r>
              <a:rPr lang="en-US" sz="1400" dirty="0"/>
              <a:t> store = </a:t>
            </a:r>
            <a:r>
              <a:rPr lang="en-US" sz="1400" dirty="0" err="1"/>
              <a:t>createStore</a:t>
            </a:r>
            <a:r>
              <a:rPr lang="en-US" sz="1400" dirty="0"/>
              <a:t>(reducer) </a:t>
            </a:r>
          </a:p>
          <a:p>
            <a:endParaRPr lang="en-US" sz="1400" dirty="0"/>
          </a:p>
          <a:p>
            <a:r>
              <a:rPr lang="en-US" sz="1400" dirty="0"/>
              <a:t>render( </a:t>
            </a:r>
          </a:p>
          <a:p>
            <a:r>
              <a:rPr lang="en-US" sz="1400" dirty="0"/>
              <a:t>	&lt;Provider store={store}&gt;</a:t>
            </a:r>
          </a:p>
          <a:p>
            <a:r>
              <a:rPr lang="en-US" sz="1400" dirty="0"/>
              <a:t>		 &lt;App /&gt; </a:t>
            </a:r>
          </a:p>
          <a:p>
            <a:r>
              <a:rPr lang="en-US" sz="1400" dirty="0"/>
              <a:t>	&lt;/Provider&gt;, </a:t>
            </a:r>
          </a:p>
          <a:p>
            <a:r>
              <a:rPr lang="en-US" sz="1400" dirty="0" err="1"/>
              <a:t>document.getElementById</a:t>
            </a:r>
            <a:r>
              <a:rPr lang="en-US" sz="1400" dirty="0"/>
              <a:t>('root') )</a:t>
            </a:r>
          </a:p>
        </p:txBody>
      </p:sp>
    </p:spTree>
    <p:extLst>
      <p:ext uri="{BB962C8B-B14F-4D97-AF65-F5344CB8AC3E}">
        <p14:creationId xmlns:p14="http://schemas.microsoft.com/office/powerpoint/2010/main" val="3859078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t"/>
            <a:r>
              <a:rPr lang="en-US" dirty="0"/>
              <a:t>dispatch is a method available on the store object that accepts an object which is used to update the Redux state. </a:t>
            </a:r>
          </a:p>
          <a:p>
            <a:pPr fontAlgn="t"/>
            <a:r>
              <a:rPr lang="en-US" dirty="0"/>
              <a:t>Usually, this object is the result of invoking an action creator</a:t>
            </a:r>
          </a:p>
        </p:txBody>
      </p:sp>
      <p:sp>
        <p:nvSpPr>
          <p:cNvPr id="3" name="Title 2"/>
          <p:cNvSpPr>
            <a:spLocks noGrp="1"/>
          </p:cNvSpPr>
          <p:nvPr>
            <p:ph type="title"/>
          </p:nvPr>
        </p:nvSpPr>
        <p:spPr/>
        <p:txBody>
          <a:bodyPr/>
          <a:lstStyle/>
          <a:p>
            <a:r>
              <a:rPr lang="en-US" dirty="0"/>
              <a:t>Dispatch</a:t>
            </a:r>
          </a:p>
        </p:txBody>
      </p:sp>
      <p:sp>
        <p:nvSpPr>
          <p:cNvPr id="5" name="Rectangle 4">
            <a:extLst>
              <a:ext uri="{FF2B5EF4-FFF2-40B4-BE49-F238E27FC236}">
                <a16:creationId xmlns:a16="http://schemas.microsoft.com/office/drawing/2014/main" id="{4AA30AB5-35E7-874A-A506-78EFCFD895B1}"/>
              </a:ext>
            </a:extLst>
          </p:cNvPr>
          <p:cNvSpPr/>
          <p:nvPr/>
        </p:nvSpPr>
        <p:spPr>
          <a:xfrm>
            <a:off x="1907704" y="2348880"/>
            <a:ext cx="4572000" cy="1754326"/>
          </a:xfrm>
          <a:prstGeom prst="rect">
            <a:avLst/>
          </a:prstGeom>
          <a:ln>
            <a:solidFill>
              <a:schemeClr val="accent1"/>
            </a:solidFill>
          </a:ln>
        </p:spPr>
        <p:txBody>
          <a:bodyPr>
            <a:spAutoFit/>
          </a:bodyPr>
          <a:lstStyle/>
          <a:p>
            <a:r>
              <a:rPr lang="en-US" dirty="0" err="1"/>
              <a:t>const</a:t>
            </a:r>
            <a:r>
              <a:rPr lang="en-US" dirty="0"/>
              <a:t> Component = ({ dispatch }) =&gt; { </a:t>
            </a:r>
          </a:p>
          <a:p>
            <a:r>
              <a:rPr lang="en-US" dirty="0"/>
              <a:t>	</a:t>
            </a:r>
            <a:r>
              <a:rPr lang="en-US" dirty="0" err="1"/>
              <a:t>useEffect</a:t>
            </a:r>
            <a:r>
              <a:rPr lang="en-US" dirty="0"/>
              <a:t>(() =&gt; { 	</a:t>
            </a:r>
          </a:p>
          <a:p>
            <a:r>
              <a:rPr lang="en-US" dirty="0"/>
              <a:t>		dispatch(</a:t>
            </a:r>
            <a:r>
              <a:rPr lang="en-US" dirty="0" err="1"/>
              <a:t>deleteTodo</a:t>
            </a:r>
            <a:r>
              <a:rPr lang="en-US" dirty="0"/>
              <a:t>()) </a:t>
            </a:r>
          </a:p>
          <a:p>
            <a:r>
              <a:rPr lang="en-US" dirty="0"/>
              <a:t>		}, </a:t>
            </a:r>
          </a:p>
          <a:p>
            <a:r>
              <a:rPr lang="en-US" dirty="0"/>
              <a:t>	[dispatch]</a:t>
            </a:r>
          </a:p>
          <a:p>
            <a:r>
              <a:rPr lang="en-US" dirty="0"/>
              <a:t>	)}</a:t>
            </a:r>
          </a:p>
        </p:txBody>
      </p:sp>
    </p:spTree>
    <p:extLst>
      <p:ext uri="{BB962C8B-B14F-4D97-AF65-F5344CB8AC3E}">
        <p14:creationId xmlns:p14="http://schemas.microsoft.com/office/powerpoint/2010/main" val="2299456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Immutability in </a:t>
            </a:r>
            <a:r>
              <a:rPr lang="en-US" sz="2400" dirty="0" err="1"/>
              <a:t>javascript</a:t>
            </a:r>
            <a:endParaRPr lang="en-US" sz="2400" dirty="0"/>
          </a:p>
          <a:p>
            <a:r>
              <a:rPr lang="en-US" sz="2400" dirty="0"/>
              <a:t>Pure Function</a:t>
            </a:r>
          </a:p>
          <a:p>
            <a:r>
              <a:rPr lang="en-US" sz="2400" dirty="0"/>
              <a:t>State management in react</a:t>
            </a:r>
          </a:p>
          <a:p>
            <a:r>
              <a:rPr lang="en-US" sz="2400" dirty="0"/>
              <a:t>Redux Principles</a:t>
            </a:r>
          </a:p>
          <a:p>
            <a:r>
              <a:rPr lang="en-US" sz="2400" dirty="0"/>
              <a:t>Redux Terminologies</a:t>
            </a:r>
          </a:p>
          <a:p>
            <a:r>
              <a:rPr lang="en-US" sz="2400" dirty="0"/>
              <a:t>Redux simple application</a:t>
            </a:r>
          </a:p>
          <a:p>
            <a:r>
              <a:rPr lang="en-US" sz="2400" dirty="0"/>
              <a:t>Redux – React application</a:t>
            </a:r>
          </a:p>
          <a:p>
            <a:r>
              <a:rPr lang="en-US" sz="2400" dirty="0"/>
              <a:t>Action creators</a:t>
            </a:r>
          </a:p>
          <a:p>
            <a:r>
              <a:rPr lang="en-US" sz="2400" dirty="0"/>
              <a:t>Middleware</a:t>
            </a:r>
          </a:p>
          <a:p>
            <a:r>
              <a:rPr lang="en-US" sz="2400" dirty="0"/>
              <a:t>Context API</a:t>
            </a:r>
          </a:p>
        </p:txBody>
      </p:sp>
      <p:sp>
        <p:nvSpPr>
          <p:cNvPr id="3" name="Title 2"/>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47307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t"/>
            <a:r>
              <a:rPr lang="en-US" dirty="0"/>
              <a:t>The connect() function is one typical way to connect React to Redux. </a:t>
            </a:r>
          </a:p>
          <a:p>
            <a:pPr fontAlgn="t"/>
            <a:r>
              <a:rPr lang="en-US" dirty="0"/>
              <a:t>A connected component is sometimes referred to as a </a:t>
            </a:r>
            <a:r>
              <a:rPr lang="en-US" b="1" dirty="0"/>
              <a:t>container</a:t>
            </a:r>
          </a:p>
          <a:p>
            <a:r>
              <a:rPr lang="en-US" dirty="0"/>
              <a:t>connect is pure</a:t>
            </a:r>
          </a:p>
          <a:p>
            <a:r>
              <a:rPr lang="en-US" dirty="0"/>
              <a:t>connect automatically makes connected components “pure,” meaning they will only re-render when their props change – a.k.a. when their slice of the Redux state changes. </a:t>
            </a:r>
          </a:p>
          <a:p>
            <a:r>
              <a:rPr lang="en-US" dirty="0"/>
              <a:t>This prevents needless re-renders and keeps your app running fast.</a:t>
            </a:r>
          </a:p>
          <a:p>
            <a:pPr fontAlgn="t"/>
            <a:endParaRPr lang="en-US" dirty="0"/>
          </a:p>
        </p:txBody>
      </p:sp>
      <p:sp>
        <p:nvSpPr>
          <p:cNvPr id="3" name="Title 2"/>
          <p:cNvSpPr>
            <a:spLocks noGrp="1"/>
          </p:cNvSpPr>
          <p:nvPr>
            <p:ph type="title"/>
          </p:nvPr>
        </p:nvSpPr>
        <p:spPr/>
        <p:txBody>
          <a:bodyPr/>
          <a:lstStyle/>
          <a:p>
            <a:r>
              <a:rPr lang="en-US" dirty="0"/>
              <a:t>Connect</a:t>
            </a:r>
          </a:p>
        </p:txBody>
      </p:sp>
    </p:spTree>
    <p:extLst>
      <p:ext uri="{BB962C8B-B14F-4D97-AF65-F5344CB8AC3E}">
        <p14:creationId xmlns:p14="http://schemas.microsoft.com/office/powerpoint/2010/main" val="3113387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3600" y="900000"/>
            <a:ext cx="8820000" cy="2601008"/>
          </a:xfrm>
        </p:spPr>
        <p:txBody>
          <a:bodyPr/>
          <a:lstStyle/>
          <a:p>
            <a:pPr fontAlgn="t"/>
            <a:r>
              <a:rPr lang="en-US" dirty="0"/>
              <a:t>Create a folder with </a:t>
            </a:r>
            <a:r>
              <a:rPr lang="en-US" dirty="0" err="1"/>
              <a:t>package.json</a:t>
            </a:r>
            <a:r>
              <a:rPr lang="en-US" dirty="0"/>
              <a:t> file using </a:t>
            </a:r>
            <a:r>
              <a:rPr lang="en-US" dirty="0" err="1"/>
              <a:t>npm</a:t>
            </a:r>
            <a:r>
              <a:rPr lang="en-US" dirty="0"/>
              <a:t> </a:t>
            </a:r>
            <a:r>
              <a:rPr lang="en-US" dirty="0" err="1"/>
              <a:t>init</a:t>
            </a:r>
            <a:r>
              <a:rPr lang="en-US" dirty="0"/>
              <a:t> --y</a:t>
            </a:r>
          </a:p>
          <a:p>
            <a:pPr fontAlgn="t"/>
            <a:r>
              <a:rPr lang="en-US" dirty="0"/>
              <a:t>Install redux package =&gt; </a:t>
            </a:r>
            <a:r>
              <a:rPr lang="en-US" dirty="0" err="1"/>
              <a:t>npm</a:t>
            </a:r>
            <a:r>
              <a:rPr lang="en-US" dirty="0"/>
              <a:t> I redux –save</a:t>
            </a:r>
          </a:p>
          <a:p>
            <a:pPr fontAlgn="t"/>
            <a:r>
              <a:rPr lang="en-US" dirty="0"/>
              <a:t>Then create a simple node </a:t>
            </a:r>
            <a:r>
              <a:rPr lang="en-US" dirty="0" err="1"/>
              <a:t>js</a:t>
            </a:r>
            <a:r>
              <a:rPr lang="en-US" dirty="0"/>
              <a:t> file. Import the </a:t>
            </a:r>
            <a:r>
              <a:rPr lang="en-US" dirty="0" err="1"/>
              <a:t>createStore</a:t>
            </a:r>
            <a:r>
              <a:rPr lang="en-US" dirty="0"/>
              <a:t> from redux module</a:t>
            </a:r>
          </a:p>
          <a:p>
            <a:pPr fontAlgn="t"/>
            <a:r>
              <a:rPr lang="en-US" dirty="0"/>
              <a:t>Define initial state</a:t>
            </a:r>
          </a:p>
          <a:p>
            <a:pPr marL="400050" lvl="1" indent="0">
              <a:buNone/>
            </a:pPr>
            <a:r>
              <a:rPr lang="en-US" sz="1800" dirty="0"/>
              <a:t>import redux from 'redux’;</a:t>
            </a:r>
            <a:br>
              <a:rPr lang="en-US" sz="1800" dirty="0"/>
            </a:br>
            <a:r>
              <a:rPr lang="en-US" sz="1800" dirty="0" err="1"/>
              <a:t>const</a:t>
            </a:r>
            <a:r>
              <a:rPr lang="en-US" sz="1800" dirty="0"/>
              <a:t> {</a:t>
            </a:r>
            <a:r>
              <a:rPr lang="en-US" sz="1800" dirty="0" err="1"/>
              <a:t>createStore</a:t>
            </a:r>
            <a:r>
              <a:rPr lang="en-US" sz="1800" dirty="0"/>
              <a:t>} = redux;</a:t>
            </a:r>
            <a:br>
              <a:rPr lang="en-US" sz="1800" dirty="0"/>
            </a:br>
            <a:r>
              <a:rPr lang="en-US" sz="1800" dirty="0" err="1"/>
              <a:t>const</a:t>
            </a:r>
            <a:r>
              <a:rPr lang="en-US" sz="1800" dirty="0"/>
              <a:t> </a:t>
            </a:r>
            <a:r>
              <a:rPr lang="en-US" sz="1800" dirty="0" err="1"/>
              <a:t>initialState</a:t>
            </a:r>
            <a:r>
              <a:rPr lang="en-US" sz="1800" dirty="0"/>
              <a:t> = { value: 0 }</a:t>
            </a:r>
          </a:p>
          <a:p>
            <a:pPr marL="285750"/>
            <a:r>
              <a:rPr lang="en-US" dirty="0"/>
              <a:t>Create a reducer =&gt;</a:t>
            </a:r>
          </a:p>
          <a:p>
            <a:pPr marL="0" indent="0">
              <a:buNone/>
            </a:pPr>
            <a:r>
              <a:rPr lang="en-US" sz="2000" dirty="0"/>
              <a:t>	</a:t>
            </a:r>
          </a:p>
          <a:p>
            <a:pPr marL="400050" lvl="1" indent="0">
              <a:buNone/>
            </a:pPr>
            <a:endParaRPr lang="en-US" sz="1800" dirty="0"/>
          </a:p>
          <a:p>
            <a:pPr fontAlgn="t"/>
            <a:endParaRPr lang="en-US" dirty="0"/>
          </a:p>
          <a:p>
            <a:pPr fontAlgn="t"/>
            <a:endParaRPr lang="en-US" dirty="0"/>
          </a:p>
        </p:txBody>
      </p:sp>
      <p:sp>
        <p:nvSpPr>
          <p:cNvPr id="3" name="Title 2"/>
          <p:cNvSpPr>
            <a:spLocks noGrp="1"/>
          </p:cNvSpPr>
          <p:nvPr>
            <p:ph type="title"/>
          </p:nvPr>
        </p:nvSpPr>
        <p:spPr/>
        <p:txBody>
          <a:bodyPr/>
          <a:lstStyle/>
          <a:p>
            <a:r>
              <a:rPr lang="en-US" dirty="0"/>
              <a:t>Simple Redux application without React</a:t>
            </a:r>
          </a:p>
        </p:txBody>
      </p:sp>
      <p:sp>
        <p:nvSpPr>
          <p:cNvPr id="4" name="Rectangle 3">
            <a:extLst>
              <a:ext uri="{FF2B5EF4-FFF2-40B4-BE49-F238E27FC236}">
                <a16:creationId xmlns:a16="http://schemas.microsoft.com/office/drawing/2014/main" id="{FC6AD5B9-0B40-794B-86CC-682A67938EDF}"/>
              </a:ext>
            </a:extLst>
          </p:cNvPr>
          <p:cNvSpPr/>
          <p:nvPr/>
        </p:nvSpPr>
        <p:spPr>
          <a:xfrm>
            <a:off x="4957320" y="1988840"/>
            <a:ext cx="4032448" cy="4616648"/>
          </a:xfrm>
          <a:prstGeom prst="rect">
            <a:avLst/>
          </a:prstGeom>
          <a:ln>
            <a:solidFill>
              <a:schemeClr val="accent1"/>
            </a:solidFill>
          </a:ln>
        </p:spPr>
        <p:txBody>
          <a:bodyPr wrap="square">
            <a:spAutoFit/>
          </a:bodyPr>
          <a:lstStyle/>
          <a:p>
            <a:r>
              <a:rPr lang="en-US" sz="1400" dirty="0" err="1">
                <a:solidFill>
                  <a:srgbClr val="795E26"/>
                </a:solidFill>
                <a:latin typeface="Calibri" panose="020F0502020204030204" pitchFamily="34" charset="0"/>
                <a:cs typeface="Calibri" panose="020F0502020204030204" pitchFamily="34" charset="0"/>
              </a:rPr>
              <a:t>counterReducer</a:t>
            </a:r>
            <a:r>
              <a:rPr lang="en-US" sz="1400" dirty="0">
                <a:solidFill>
                  <a:srgbClr val="000000"/>
                </a:solidFill>
                <a:latin typeface="Calibri" panose="020F0502020204030204" pitchFamily="34" charset="0"/>
                <a:cs typeface="Calibri" panose="020F0502020204030204" pitchFamily="34" charset="0"/>
              </a:rPr>
              <a:t>(</a:t>
            </a:r>
            <a:r>
              <a:rPr lang="en-US" sz="1400" dirty="0">
                <a:solidFill>
                  <a:srgbClr val="001080"/>
                </a:solidFill>
                <a:latin typeface="Calibri" panose="020F0502020204030204" pitchFamily="34" charset="0"/>
                <a:cs typeface="Calibri" panose="020F0502020204030204" pitchFamily="34" charset="0"/>
              </a:rPr>
              <a:t>state</a:t>
            </a:r>
            <a:r>
              <a:rPr lang="en-US" sz="1400" dirty="0">
                <a:solidFill>
                  <a:srgbClr val="000000"/>
                </a:solidFill>
                <a:latin typeface="Calibri" panose="020F0502020204030204" pitchFamily="34" charset="0"/>
                <a:cs typeface="Calibri" panose="020F0502020204030204" pitchFamily="34" charset="0"/>
              </a:rPr>
              <a:t> = </a:t>
            </a:r>
            <a:r>
              <a:rPr lang="en-US" sz="1400" dirty="0" err="1">
                <a:solidFill>
                  <a:srgbClr val="0070C1"/>
                </a:solidFill>
                <a:latin typeface="Calibri" panose="020F0502020204030204" pitchFamily="34" charset="0"/>
                <a:cs typeface="Calibri" panose="020F0502020204030204" pitchFamily="34" charset="0"/>
              </a:rPr>
              <a:t>initialState</a:t>
            </a:r>
            <a:r>
              <a:rPr lang="en-US" sz="1400" dirty="0">
                <a:solidFill>
                  <a:srgbClr val="000000"/>
                </a:solidFill>
                <a:latin typeface="Calibri" panose="020F0502020204030204" pitchFamily="34" charset="0"/>
                <a:cs typeface="Calibri" panose="020F0502020204030204" pitchFamily="34" charset="0"/>
              </a:rPr>
              <a:t>, </a:t>
            </a:r>
            <a:r>
              <a:rPr lang="en-US" sz="1400" dirty="0">
                <a:solidFill>
                  <a:srgbClr val="001080"/>
                </a:solidFill>
                <a:latin typeface="Calibri" panose="020F0502020204030204" pitchFamily="34" charset="0"/>
                <a:cs typeface="Calibri" panose="020F0502020204030204" pitchFamily="34" charset="0"/>
              </a:rPr>
              <a:t>action</a:t>
            </a:r>
            <a:r>
              <a:rPr lang="en-US" sz="1400" dirty="0">
                <a:solidFill>
                  <a:srgbClr val="000000"/>
                </a:solidFill>
                <a:latin typeface="Calibri" panose="020F0502020204030204" pitchFamily="34" charset="0"/>
                <a:cs typeface="Calibri" panose="020F0502020204030204" pitchFamily="34" charset="0"/>
              </a:rPr>
              <a:t>) {</a:t>
            </a:r>
          </a:p>
          <a:p>
            <a:r>
              <a:rPr lang="en-US" sz="1400" dirty="0">
                <a:solidFill>
                  <a:srgbClr val="008000"/>
                </a:solidFill>
                <a:latin typeface="Calibri" panose="020F0502020204030204" pitchFamily="34" charset="0"/>
                <a:cs typeface="Calibri" panose="020F0502020204030204" pitchFamily="34" charset="0"/>
              </a:rPr>
              <a:t>// Check to see if the reducer cares about this action</a:t>
            </a:r>
            <a:endParaRPr lang="en-US" sz="1400" dirty="0">
              <a:solidFill>
                <a:srgbClr val="000000"/>
              </a:solidFill>
              <a:latin typeface="Calibri" panose="020F0502020204030204" pitchFamily="34" charset="0"/>
              <a:cs typeface="Calibri" panose="020F0502020204030204" pitchFamily="34" charset="0"/>
            </a:endParaRPr>
          </a:p>
          <a:p>
            <a:r>
              <a:rPr lang="en-US" sz="1400" dirty="0">
                <a:solidFill>
                  <a:srgbClr val="AF00DB"/>
                </a:solidFill>
                <a:latin typeface="Calibri" panose="020F0502020204030204" pitchFamily="34" charset="0"/>
                <a:cs typeface="Calibri" panose="020F0502020204030204" pitchFamily="34" charset="0"/>
              </a:rPr>
              <a:t>if</a:t>
            </a:r>
            <a:r>
              <a:rPr lang="en-US" sz="1400" dirty="0">
                <a:solidFill>
                  <a:srgbClr val="000000"/>
                </a:solidFill>
                <a:latin typeface="Calibri" panose="020F0502020204030204" pitchFamily="34" charset="0"/>
                <a:cs typeface="Calibri" panose="020F0502020204030204" pitchFamily="34" charset="0"/>
              </a:rPr>
              <a:t> (</a:t>
            </a:r>
            <a:r>
              <a:rPr lang="en-US" sz="1400" dirty="0" err="1">
                <a:solidFill>
                  <a:srgbClr val="001080"/>
                </a:solidFill>
                <a:latin typeface="Calibri" panose="020F0502020204030204" pitchFamily="34" charset="0"/>
                <a:cs typeface="Calibri" panose="020F0502020204030204" pitchFamily="34" charset="0"/>
              </a:rPr>
              <a:t>action</a:t>
            </a:r>
            <a:r>
              <a:rPr lang="en-US" sz="1400" dirty="0" err="1">
                <a:solidFill>
                  <a:srgbClr val="000000"/>
                </a:solidFill>
                <a:latin typeface="Calibri" panose="020F0502020204030204" pitchFamily="34" charset="0"/>
                <a:cs typeface="Calibri" panose="020F0502020204030204" pitchFamily="34" charset="0"/>
              </a:rPr>
              <a:t>.</a:t>
            </a:r>
            <a:r>
              <a:rPr lang="en-US" sz="1400" dirty="0" err="1">
                <a:solidFill>
                  <a:srgbClr val="001080"/>
                </a:solidFill>
                <a:latin typeface="Calibri" panose="020F0502020204030204" pitchFamily="34" charset="0"/>
                <a:cs typeface="Calibri" panose="020F0502020204030204" pitchFamily="34" charset="0"/>
              </a:rPr>
              <a:t>type</a:t>
            </a:r>
            <a:r>
              <a:rPr lang="en-US" sz="1400" dirty="0">
                <a:solidFill>
                  <a:srgbClr val="000000"/>
                </a:solidFill>
                <a:latin typeface="Calibri" panose="020F0502020204030204" pitchFamily="34" charset="0"/>
                <a:cs typeface="Calibri" panose="020F0502020204030204" pitchFamily="34" charset="0"/>
              </a:rPr>
              <a:t> === </a:t>
            </a:r>
            <a:r>
              <a:rPr lang="en-US" sz="1400" dirty="0">
                <a:solidFill>
                  <a:srgbClr val="A31515"/>
                </a:solidFill>
                <a:latin typeface="Calibri" panose="020F0502020204030204" pitchFamily="34" charset="0"/>
                <a:cs typeface="Calibri" panose="020F0502020204030204" pitchFamily="34" charset="0"/>
              </a:rPr>
              <a:t>'INCR'</a:t>
            </a:r>
            <a:r>
              <a:rPr lang="en-US" sz="1400" dirty="0">
                <a:solidFill>
                  <a:srgbClr val="000000"/>
                </a:solidFill>
                <a:latin typeface="Calibri" panose="020F0502020204030204" pitchFamily="34" charset="0"/>
                <a:cs typeface="Calibri" panose="020F0502020204030204" pitchFamily="34" charset="0"/>
              </a:rPr>
              <a:t>) {</a:t>
            </a:r>
          </a:p>
          <a:p>
            <a:r>
              <a:rPr lang="en-US" sz="1400" dirty="0">
                <a:solidFill>
                  <a:srgbClr val="008000"/>
                </a:solidFill>
                <a:latin typeface="Calibri" panose="020F0502020204030204" pitchFamily="34" charset="0"/>
                <a:cs typeface="Calibri" panose="020F0502020204030204" pitchFamily="34" charset="0"/>
              </a:rPr>
              <a:t>// If so, make a copy of `state`</a:t>
            </a:r>
            <a:endParaRPr lang="en-US" sz="1400" dirty="0">
              <a:solidFill>
                <a:srgbClr val="000000"/>
              </a:solidFill>
              <a:latin typeface="Calibri" panose="020F0502020204030204" pitchFamily="34" charset="0"/>
              <a:cs typeface="Calibri" panose="020F0502020204030204" pitchFamily="34" charset="0"/>
            </a:endParaRPr>
          </a:p>
          <a:p>
            <a:r>
              <a:rPr lang="en-US" sz="1400" dirty="0">
                <a:solidFill>
                  <a:srgbClr val="AF00DB"/>
                </a:solidFill>
                <a:latin typeface="Calibri" panose="020F0502020204030204" pitchFamily="34" charset="0"/>
                <a:cs typeface="Calibri" panose="020F0502020204030204" pitchFamily="34" charset="0"/>
              </a:rPr>
              <a:t>return</a:t>
            </a:r>
            <a:r>
              <a:rPr lang="en-US" sz="1400" dirty="0">
                <a:solidFill>
                  <a:srgbClr val="000000"/>
                </a:solidFill>
                <a:latin typeface="Calibri" panose="020F0502020204030204" pitchFamily="34" charset="0"/>
                <a:cs typeface="Calibri" panose="020F0502020204030204" pitchFamily="34" charset="0"/>
              </a:rPr>
              <a:t> {</a:t>
            </a:r>
          </a:p>
          <a:p>
            <a:r>
              <a:rPr lang="en-US" sz="1400" dirty="0">
                <a:solidFill>
                  <a:srgbClr val="000000"/>
                </a:solidFill>
                <a:latin typeface="Calibri" panose="020F0502020204030204" pitchFamily="34" charset="0"/>
                <a:cs typeface="Calibri" panose="020F0502020204030204" pitchFamily="34" charset="0"/>
              </a:rPr>
              <a:t>...</a:t>
            </a:r>
            <a:r>
              <a:rPr lang="en-US" sz="1400" dirty="0">
                <a:solidFill>
                  <a:srgbClr val="001080"/>
                </a:solidFill>
                <a:latin typeface="Calibri" panose="020F0502020204030204" pitchFamily="34" charset="0"/>
                <a:cs typeface="Calibri" panose="020F0502020204030204" pitchFamily="34" charset="0"/>
              </a:rPr>
              <a:t>state</a:t>
            </a:r>
            <a:r>
              <a:rPr lang="en-US" sz="1400" dirty="0">
                <a:solidFill>
                  <a:srgbClr val="000000"/>
                </a:solidFill>
                <a:latin typeface="Calibri" panose="020F0502020204030204" pitchFamily="34" charset="0"/>
                <a:cs typeface="Calibri" panose="020F0502020204030204" pitchFamily="34" charset="0"/>
              </a:rPr>
              <a:t>,</a:t>
            </a:r>
          </a:p>
          <a:p>
            <a:r>
              <a:rPr lang="en-US" sz="1400" dirty="0">
                <a:solidFill>
                  <a:srgbClr val="008000"/>
                </a:solidFill>
                <a:latin typeface="Calibri" panose="020F0502020204030204" pitchFamily="34" charset="0"/>
                <a:cs typeface="Calibri" panose="020F0502020204030204" pitchFamily="34" charset="0"/>
              </a:rPr>
              <a:t>// and update the copy with the new value</a:t>
            </a:r>
            <a:endParaRPr lang="en-US" sz="1400" dirty="0">
              <a:solidFill>
                <a:srgbClr val="000000"/>
              </a:solidFill>
              <a:latin typeface="Calibri" panose="020F0502020204030204" pitchFamily="34" charset="0"/>
              <a:cs typeface="Calibri" panose="020F0502020204030204" pitchFamily="34" charset="0"/>
            </a:endParaRPr>
          </a:p>
          <a:p>
            <a:r>
              <a:rPr lang="en-US" sz="1400" dirty="0">
                <a:solidFill>
                  <a:srgbClr val="001080"/>
                </a:solidFill>
                <a:latin typeface="Calibri" panose="020F0502020204030204" pitchFamily="34" charset="0"/>
                <a:cs typeface="Calibri" panose="020F0502020204030204" pitchFamily="34" charset="0"/>
              </a:rPr>
              <a:t>value:</a:t>
            </a:r>
            <a:r>
              <a:rPr lang="en-US" sz="1400" dirty="0">
                <a:solidFill>
                  <a:srgbClr val="000000"/>
                </a:solidFill>
                <a:latin typeface="Calibri" panose="020F0502020204030204" pitchFamily="34" charset="0"/>
                <a:cs typeface="Calibri" panose="020F0502020204030204" pitchFamily="34" charset="0"/>
              </a:rPr>
              <a:t> </a:t>
            </a:r>
            <a:r>
              <a:rPr lang="en-US" sz="1400" dirty="0" err="1">
                <a:solidFill>
                  <a:srgbClr val="001080"/>
                </a:solidFill>
                <a:latin typeface="Calibri" panose="020F0502020204030204" pitchFamily="34" charset="0"/>
                <a:cs typeface="Calibri" panose="020F0502020204030204" pitchFamily="34" charset="0"/>
              </a:rPr>
              <a:t>state</a:t>
            </a:r>
            <a:r>
              <a:rPr lang="en-US" sz="1400" dirty="0" err="1">
                <a:solidFill>
                  <a:srgbClr val="000000"/>
                </a:solidFill>
                <a:latin typeface="Calibri" panose="020F0502020204030204" pitchFamily="34" charset="0"/>
                <a:cs typeface="Calibri" panose="020F0502020204030204" pitchFamily="34" charset="0"/>
              </a:rPr>
              <a:t>.</a:t>
            </a:r>
            <a:r>
              <a:rPr lang="en-US" sz="1400" dirty="0" err="1">
                <a:solidFill>
                  <a:srgbClr val="001080"/>
                </a:solidFill>
                <a:latin typeface="Calibri" panose="020F0502020204030204" pitchFamily="34" charset="0"/>
                <a:cs typeface="Calibri" panose="020F0502020204030204" pitchFamily="34" charset="0"/>
              </a:rPr>
              <a:t>value</a:t>
            </a:r>
            <a:r>
              <a:rPr lang="en-US" sz="1400" dirty="0">
                <a:solidFill>
                  <a:srgbClr val="000000"/>
                </a:solidFill>
                <a:latin typeface="Calibri" panose="020F0502020204030204" pitchFamily="34" charset="0"/>
                <a:cs typeface="Calibri" panose="020F0502020204030204" pitchFamily="34" charset="0"/>
              </a:rPr>
              <a:t> + </a:t>
            </a:r>
            <a:r>
              <a:rPr lang="en-US" sz="1400" dirty="0">
                <a:solidFill>
                  <a:srgbClr val="098658"/>
                </a:solidFill>
                <a:latin typeface="Calibri" panose="020F0502020204030204" pitchFamily="34" charset="0"/>
                <a:cs typeface="Calibri" panose="020F0502020204030204" pitchFamily="34" charset="0"/>
              </a:rPr>
              <a:t>1</a:t>
            </a:r>
            <a:endParaRPr lang="en-US" sz="1400" dirty="0">
              <a:solidFill>
                <a:srgbClr val="000000"/>
              </a:solidFill>
              <a:latin typeface="Calibri" panose="020F0502020204030204" pitchFamily="34" charset="0"/>
              <a:cs typeface="Calibri" panose="020F0502020204030204" pitchFamily="34" charset="0"/>
            </a:endParaRPr>
          </a:p>
          <a:p>
            <a:r>
              <a:rPr lang="en-US" sz="1400" dirty="0">
                <a:solidFill>
                  <a:srgbClr val="000000"/>
                </a:solidFill>
                <a:latin typeface="Calibri" panose="020F0502020204030204" pitchFamily="34" charset="0"/>
                <a:cs typeface="Calibri" panose="020F0502020204030204" pitchFamily="34" charset="0"/>
              </a:rPr>
              <a:t>}</a:t>
            </a:r>
          </a:p>
          <a:p>
            <a:r>
              <a:rPr lang="en-US" sz="1400" dirty="0">
                <a:solidFill>
                  <a:srgbClr val="000000"/>
                </a:solidFill>
                <a:latin typeface="Calibri" panose="020F0502020204030204" pitchFamily="34" charset="0"/>
                <a:cs typeface="Calibri" panose="020F0502020204030204" pitchFamily="34" charset="0"/>
              </a:rPr>
              <a:t>}</a:t>
            </a:r>
          </a:p>
          <a:p>
            <a:r>
              <a:rPr lang="en-US" sz="1400" dirty="0">
                <a:solidFill>
                  <a:srgbClr val="AF00DB"/>
                </a:solidFill>
                <a:latin typeface="Calibri" panose="020F0502020204030204" pitchFamily="34" charset="0"/>
                <a:cs typeface="Calibri" panose="020F0502020204030204" pitchFamily="34" charset="0"/>
              </a:rPr>
              <a:t>if</a:t>
            </a:r>
            <a:r>
              <a:rPr lang="en-US" sz="1400" dirty="0">
                <a:solidFill>
                  <a:srgbClr val="000000"/>
                </a:solidFill>
                <a:latin typeface="Calibri" panose="020F0502020204030204" pitchFamily="34" charset="0"/>
                <a:cs typeface="Calibri" panose="020F0502020204030204" pitchFamily="34" charset="0"/>
              </a:rPr>
              <a:t> (</a:t>
            </a:r>
            <a:r>
              <a:rPr lang="en-US" sz="1400" dirty="0" err="1">
                <a:solidFill>
                  <a:srgbClr val="001080"/>
                </a:solidFill>
                <a:latin typeface="Calibri" panose="020F0502020204030204" pitchFamily="34" charset="0"/>
                <a:cs typeface="Calibri" panose="020F0502020204030204" pitchFamily="34" charset="0"/>
              </a:rPr>
              <a:t>action</a:t>
            </a:r>
            <a:r>
              <a:rPr lang="en-US" sz="1400" dirty="0" err="1">
                <a:solidFill>
                  <a:srgbClr val="000000"/>
                </a:solidFill>
                <a:latin typeface="Calibri" panose="020F0502020204030204" pitchFamily="34" charset="0"/>
                <a:cs typeface="Calibri" panose="020F0502020204030204" pitchFamily="34" charset="0"/>
              </a:rPr>
              <a:t>.</a:t>
            </a:r>
            <a:r>
              <a:rPr lang="en-US" sz="1400" dirty="0" err="1">
                <a:solidFill>
                  <a:srgbClr val="001080"/>
                </a:solidFill>
                <a:latin typeface="Calibri" panose="020F0502020204030204" pitchFamily="34" charset="0"/>
                <a:cs typeface="Calibri" panose="020F0502020204030204" pitchFamily="34" charset="0"/>
              </a:rPr>
              <a:t>type</a:t>
            </a:r>
            <a:r>
              <a:rPr lang="en-US" sz="1400" dirty="0">
                <a:solidFill>
                  <a:srgbClr val="000000"/>
                </a:solidFill>
                <a:latin typeface="Calibri" panose="020F0502020204030204" pitchFamily="34" charset="0"/>
                <a:cs typeface="Calibri" panose="020F0502020204030204" pitchFamily="34" charset="0"/>
              </a:rPr>
              <a:t> === </a:t>
            </a:r>
            <a:r>
              <a:rPr lang="en-US" sz="1400" dirty="0">
                <a:solidFill>
                  <a:srgbClr val="A31515"/>
                </a:solidFill>
                <a:latin typeface="Calibri" panose="020F0502020204030204" pitchFamily="34" charset="0"/>
                <a:cs typeface="Calibri" panose="020F0502020204030204" pitchFamily="34" charset="0"/>
              </a:rPr>
              <a:t>'DECR'</a:t>
            </a:r>
            <a:r>
              <a:rPr lang="en-US" sz="1400" dirty="0">
                <a:solidFill>
                  <a:srgbClr val="000000"/>
                </a:solidFill>
                <a:latin typeface="Calibri" panose="020F0502020204030204" pitchFamily="34" charset="0"/>
                <a:cs typeface="Calibri" panose="020F0502020204030204" pitchFamily="34" charset="0"/>
              </a:rPr>
              <a:t>) {</a:t>
            </a:r>
          </a:p>
          <a:p>
            <a:r>
              <a:rPr lang="en-US" sz="1400" dirty="0">
                <a:solidFill>
                  <a:srgbClr val="008000"/>
                </a:solidFill>
                <a:latin typeface="Calibri" panose="020F0502020204030204" pitchFamily="34" charset="0"/>
                <a:cs typeface="Calibri" panose="020F0502020204030204" pitchFamily="34" charset="0"/>
              </a:rPr>
              <a:t>// If so, make a copy of `state`</a:t>
            </a:r>
            <a:endParaRPr lang="en-US" sz="1400" dirty="0">
              <a:solidFill>
                <a:srgbClr val="000000"/>
              </a:solidFill>
              <a:latin typeface="Calibri" panose="020F0502020204030204" pitchFamily="34" charset="0"/>
              <a:cs typeface="Calibri" panose="020F0502020204030204" pitchFamily="34" charset="0"/>
            </a:endParaRPr>
          </a:p>
          <a:p>
            <a:r>
              <a:rPr lang="en-US" sz="1400" dirty="0">
                <a:solidFill>
                  <a:srgbClr val="AF00DB"/>
                </a:solidFill>
                <a:latin typeface="Calibri" panose="020F0502020204030204" pitchFamily="34" charset="0"/>
                <a:cs typeface="Calibri" panose="020F0502020204030204" pitchFamily="34" charset="0"/>
              </a:rPr>
              <a:t>return</a:t>
            </a:r>
            <a:r>
              <a:rPr lang="en-US" sz="1400" dirty="0">
                <a:solidFill>
                  <a:srgbClr val="000000"/>
                </a:solidFill>
                <a:latin typeface="Calibri" panose="020F0502020204030204" pitchFamily="34" charset="0"/>
                <a:cs typeface="Calibri" panose="020F0502020204030204" pitchFamily="34" charset="0"/>
              </a:rPr>
              <a:t> {</a:t>
            </a:r>
          </a:p>
          <a:p>
            <a:r>
              <a:rPr lang="en-US" sz="1400" dirty="0">
                <a:solidFill>
                  <a:srgbClr val="000000"/>
                </a:solidFill>
                <a:latin typeface="Calibri" panose="020F0502020204030204" pitchFamily="34" charset="0"/>
                <a:cs typeface="Calibri" panose="020F0502020204030204" pitchFamily="34" charset="0"/>
              </a:rPr>
              <a:t>...</a:t>
            </a:r>
            <a:r>
              <a:rPr lang="en-US" sz="1400" dirty="0">
                <a:solidFill>
                  <a:srgbClr val="001080"/>
                </a:solidFill>
                <a:latin typeface="Calibri" panose="020F0502020204030204" pitchFamily="34" charset="0"/>
                <a:cs typeface="Calibri" panose="020F0502020204030204" pitchFamily="34" charset="0"/>
              </a:rPr>
              <a:t>state</a:t>
            </a:r>
            <a:r>
              <a:rPr lang="en-US" sz="1400" dirty="0">
                <a:solidFill>
                  <a:srgbClr val="000000"/>
                </a:solidFill>
                <a:latin typeface="Calibri" panose="020F0502020204030204" pitchFamily="34" charset="0"/>
                <a:cs typeface="Calibri" panose="020F0502020204030204" pitchFamily="34" charset="0"/>
              </a:rPr>
              <a:t>,</a:t>
            </a:r>
          </a:p>
          <a:p>
            <a:r>
              <a:rPr lang="en-US" sz="1400" dirty="0">
                <a:solidFill>
                  <a:srgbClr val="008000"/>
                </a:solidFill>
                <a:latin typeface="Calibri" panose="020F0502020204030204" pitchFamily="34" charset="0"/>
                <a:cs typeface="Calibri" panose="020F0502020204030204" pitchFamily="34" charset="0"/>
              </a:rPr>
              <a:t>// and update the copy with the new value</a:t>
            </a:r>
            <a:endParaRPr lang="en-US" sz="1400" dirty="0">
              <a:solidFill>
                <a:srgbClr val="000000"/>
              </a:solidFill>
              <a:latin typeface="Calibri" panose="020F0502020204030204" pitchFamily="34" charset="0"/>
              <a:cs typeface="Calibri" panose="020F0502020204030204" pitchFamily="34" charset="0"/>
            </a:endParaRPr>
          </a:p>
          <a:p>
            <a:r>
              <a:rPr lang="en-US" sz="1400" dirty="0">
                <a:solidFill>
                  <a:srgbClr val="001080"/>
                </a:solidFill>
                <a:latin typeface="Calibri" panose="020F0502020204030204" pitchFamily="34" charset="0"/>
                <a:cs typeface="Calibri" panose="020F0502020204030204" pitchFamily="34" charset="0"/>
              </a:rPr>
              <a:t>value:</a:t>
            </a:r>
            <a:r>
              <a:rPr lang="en-US" sz="1400" dirty="0">
                <a:solidFill>
                  <a:srgbClr val="000000"/>
                </a:solidFill>
                <a:latin typeface="Calibri" panose="020F0502020204030204" pitchFamily="34" charset="0"/>
                <a:cs typeface="Calibri" panose="020F0502020204030204" pitchFamily="34" charset="0"/>
              </a:rPr>
              <a:t> </a:t>
            </a:r>
            <a:r>
              <a:rPr lang="en-US" sz="1400" dirty="0" err="1">
                <a:solidFill>
                  <a:srgbClr val="001080"/>
                </a:solidFill>
                <a:latin typeface="Calibri" panose="020F0502020204030204" pitchFamily="34" charset="0"/>
                <a:cs typeface="Calibri" panose="020F0502020204030204" pitchFamily="34" charset="0"/>
              </a:rPr>
              <a:t>state</a:t>
            </a:r>
            <a:r>
              <a:rPr lang="en-US" sz="1400" dirty="0" err="1">
                <a:solidFill>
                  <a:srgbClr val="000000"/>
                </a:solidFill>
                <a:latin typeface="Calibri" panose="020F0502020204030204" pitchFamily="34" charset="0"/>
                <a:cs typeface="Calibri" panose="020F0502020204030204" pitchFamily="34" charset="0"/>
              </a:rPr>
              <a:t>.</a:t>
            </a:r>
            <a:r>
              <a:rPr lang="en-US" sz="1400" dirty="0" err="1">
                <a:solidFill>
                  <a:srgbClr val="001080"/>
                </a:solidFill>
                <a:latin typeface="Calibri" panose="020F0502020204030204" pitchFamily="34" charset="0"/>
                <a:cs typeface="Calibri" panose="020F0502020204030204" pitchFamily="34" charset="0"/>
              </a:rPr>
              <a:t>value</a:t>
            </a:r>
            <a:r>
              <a:rPr lang="en-US" sz="1400" dirty="0">
                <a:solidFill>
                  <a:srgbClr val="000000"/>
                </a:solidFill>
                <a:latin typeface="Calibri" panose="020F0502020204030204" pitchFamily="34" charset="0"/>
                <a:cs typeface="Calibri" panose="020F0502020204030204" pitchFamily="34" charset="0"/>
              </a:rPr>
              <a:t> - </a:t>
            </a:r>
            <a:r>
              <a:rPr lang="en-US" sz="1400" dirty="0">
                <a:solidFill>
                  <a:srgbClr val="098658"/>
                </a:solidFill>
                <a:latin typeface="Calibri" panose="020F0502020204030204" pitchFamily="34" charset="0"/>
                <a:cs typeface="Calibri" panose="020F0502020204030204" pitchFamily="34" charset="0"/>
              </a:rPr>
              <a:t>1</a:t>
            </a:r>
            <a:endParaRPr lang="en-US" sz="1400" dirty="0">
              <a:solidFill>
                <a:srgbClr val="000000"/>
              </a:solidFill>
              <a:latin typeface="Calibri" panose="020F0502020204030204" pitchFamily="34" charset="0"/>
              <a:cs typeface="Calibri" panose="020F0502020204030204" pitchFamily="34" charset="0"/>
            </a:endParaRPr>
          </a:p>
          <a:p>
            <a:r>
              <a:rPr lang="en-US" sz="1400" dirty="0">
                <a:solidFill>
                  <a:srgbClr val="000000"/>
                </a:solidFill>
                <a:latin typeface="Calibri" panose="020F0502020204030204" pitchFamily="34" charset="0"/>
                <a:cs typeface="Calibri" panose="020F0502020204030204" pitchFamily="34" charset="0"/>
              </a:rPr>
              <a:t>}</a:t>
            </a:r>
          </a:p>
          <a:p>
            <a:r>
              <a:rPr lang="en-US" sz="1400" dirty="0">
                <a:solidFill>
                  <a:srgbClr val="000000"/>
                </a:solidFill>
                <a:latin typeface="Calibri" panose="020F0502020204030204" pitchFamily="34" charset="0"/>
                <a:cs typeface="Calibri" panose="020F0502020204030204" pitchFamily="34" charset="0"/>
              </a:rPr>
              <a:t>}</a:t>
            </a:r>
          </a:p>
          <a:p>
            <a:r>
              <a:rPr lang="en-US" sz="1400" dirty="0">
                <a:solidFill>
                  <a:srgbClr val="008000"/>
                </a:solidFill>
                <a:latin typeface="Calibri" panose="020F0502020204030204" pitchFamily="34" charset="0"/>
                <a:cs typeface="Calibri" panose="020F0502020204030204" pitchFamily="34" charset="0"/>
              </a:rPr>
              <a:t>// otherwise return the existing state unchanged</a:t>
            </a:r>
            <a:endParaRPr lang="en-US" sz="1400" dirty="0">
              <a:solidFill>
                <a:srgbClr val="000000"/>
              </a:solidFill>
              <a:latin typeface="Calibri" panose="020F0502020204030204" pitchFamily="34" charset="0"/>
              <a:cs typeface="Calibri" panose="020F0502020204030204" pitchFamily="34" charset="0"/>
            </a:endParaRPr>
          </a:p>
          <a:p>
            <a:r>
              <a:rPr lang="en-US" sz="1400" dirty="0">
                <a:solidFill>
                  <a:srgbClr val="AF00DB"/>
                </a:solidFill>
                <a:latin typeface="Calibri" panose="020F0502020204030204" pitchFamily="34" charset="0"/>
                <a:cs typeface="Calibri" panose="020F0502020204030204" pitchFamily="34" charset="0"/>
              </a:rPr>
              <a:t>return</a:t>
            </a:r>
            <a:r>
              <a:rPr lang="en-US" sz="1400" dirty="0">
                <a:solidFill>
                  <a:srgbClr val="000000"/>
                </a:solidFill>
                <a:latin typeface="Calibri" panose="020F0502020204030204" pitchFamily="34" charset="0"/>
                <a:cs typeface="Calibri" panose="020F0502020204030204" pitchFamily="34" charset="0"/>
              </a:rPr>
              <a:t> </a:t>
            </a:r>
            <a:r>
              <a:rPr lang="en-US" sz="1400" dirty="0">
                <a:solidFill>
                  <a:srgbClr val="001080"/>
                </a:solidFill>
                <a:latin typeface="Calibri" panose="020F0502020204030204" pitchFamily="34" charset="0"/>
                <a:cs typeface="Calibri" panose="020F0502020204030204" pitchFamily="34" charset="0"/>
              </a:rPr>
              <a:t>state</a:t>
            </a:r>
            <a:endParaRPr lang="en-US" sz="1400" dirty="0">
              <a:solidFill>
                <a:srgbClr val="000000"/>
              </a:solidFill>
              <a:latin typeface="Calibri" panose="020F0502020204030204" pitchFamily="34" charset="0"/>
              <a:cs typeface="Calibri" panose="020F0502020204030204" pitchFamily="34" charset="0"/>
            </a:endParaRPr>
          </a:p>
          <a:p>
            <a:r>
              <a:rPr lang="en-US" sz="1400" dirty="0">
                <a:solidFill>
                  <a:srgbClr val="000000"/>
                </a:solidFill>
                <a:latin typeface="Calibri" panose="020F0502020204030204" pitchFamily="34" charset="0"/>
                <a:cs typeface="Calibri" panose="020F0502020204030204" pitchFamily="34" charset="0"/>
              </a:rPr>
              <a:t>}</a:t>
            </a:r>
            <a:endParaRPr lang="en-US" sz="1400" b="0" dirty="0">
              <a:solidFill>
                <a:srgbClr val="000000"/>
              </a:solidFill>
              <a:effectLst/>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CF98A8DF-39BE-4C4D-8437-3895B854D7DA}"/>
              </a:ext>
            </a:extLst>
          </p:cNvPr>
          <p:cNvSpPr/>
          <p:nvPr/>
        </p:nvSpPr>
        <p:spPr>
          <a:xfrm>
            <a:off x="183600" y="3711770"/>
            <a:ext cx="4773720" cy="3139321"/>
          </a:xfrm>
          <a:prstGeom prst="rect">
            <a:avLst/>
          </a:prstGeom>
        </p:spPr>
        <p:txBody>
          <a:bodyPr wrap="square">
            <a:spAutoFit/>
          </a:bodyPr>
          <a:lstStyle/>
          <a:p>
            <a:pPr marL="285750" indent="-285750">
              <a:buFont typeface="Arial" panose="020B0604020202020204" pitchFamily="34" charset="0"/>
              <a:buChar char="•"/>
            </a:pPr>
            <a:r>
              <a:rPr lang="en-US" dirty="0"/>
              <a:t>Create a store passing in the reducer function.</a:t>
            </a:r>
            <a:br>
              <a:rPr lang="en-US" dirty="0"/>
            </a:br>
            <a:r>
              <a:rPr lang="en-US" dirty="0" err="1"/>
              <a:t>const</a:t>
            </a:r>
            <a:r>
              <a:rPr lang="en-US" dirty="0"/>
              <a:t> store = </a:t>
            </a:r>
            <a:r>
              <a:rPr lang="en-US" dirty="0" err="1"/>
              <a:t>createStore</a:t>
            </a:r>
            <a:r>
              <a:rPr lang="en-US" dirty="0"/>
              <a:t>(</a:t>
            </a:r>
            <a:r>
              <a:rPr lang="en-US" dirty="0" err="1"/>
              <a:t>counterReducer</a:t>
            </a:r>
            <a:r>
              <a:rPr lang="en-US" dirty="0"/>
              <a:t>)</a:t>
            </a:r>
          </a:p>
          <a:p>
            <a:pPr marL="285750" indent="-285750">
              <a:buFont typeface="Arial" panose="020B0604020202020204" pitchFamily="34" charset="0"/>
              <a:buChar char="•"/>
            </a:pPr>
            <a:r>
              <a:rPr lang="en-US" dirty="0" err="1"/>
              <a:t>getState</a:t>
            </a:r>
            <a:r>
              <a:rPr lang="en-US" dirty="0"/>
              <a:t>() gets the state of the store</a:t>
            </a:r>
            <a:br>
              <a:rPr lang="en-US" dirty="0"/>
            </a:br>
            <a:r>
              <a:rPr lang="en-US" dirty="0" err="1"/>
              <a:t>store.getState</a:t>
            </a:r>
            <a:r>
              <a:rPr lang="en-US" dirty="0"/>
              <a:t>()</a:t>
            </a:r>
          </a:p>
          <a:p>
            <a:pPr marL="285750" indent="-285750">
              <a:buFont typeface="Arial" panose="020B0604020202020204" pitchFamily="34" charset="0"/>
              <a:buChar char="•"/>
            </a:pPr>
            <a:r>
              <a:rPr lang="en-US" dirty="0"/>
              <a:t>To communicate with the store, dispatch action as follows:</a:t>
            </a:r>
            <a:br>
              <a:rPr lang="en-US" dirty="0"/>
            </a:br>
            <a:r>
              <a:rPr lang="en-US" dirty="0" err="1"/>
              <a:t>store.dispatch</a:t>
            </a:r>
            <a:r>
              <a:rPr lang="en-US" dirty="0"/>
              <a:t>({</a:t>
            </a:r>
            <a:r>
              <a:rPr lang="en-US" dirty="0" err="1"/>
              <a:t>type:'INCR</a:t>
            </a:r>
            <a:r>
              <a:rPr lang="en-US" dirty="0"/>
              <a:t>’})</a:t>
            </a:r>
          </a:p>
          <a:p>
            <a:pPr marL="285750" indent="-285750">
              <a:buFont typeface="Arial" panose="020B0604020202020204" pitchFamily="34" charset="0"/>
              <a:buChar char="•"/>
            </a:pPr>
            <a:r>
              <a:rPr lang="en-US" dirty="0"/>
              <a:t>To subscribe for state changes :</a:t>
            </a:r>
            <a:br>
              <a:rPr lang="en-US" dirty="0"/>
            </a:br>
            <a:r>
              <a:rPr lang="en-US" dirty="0" err="1"/>
              <a:t>store.subscribe</a:t>
            </a:r>
            <a:r>
              <a:rPr lang="en-US" dirty="0"/>
              <a:t>(()=&gt;{</a:t>
            </a:r>
            <a:r>
              <a:rPr lang="en-US" dirty="0" err="1"/>
              <a:t>console.log</a:t>
            </a:r>
            <a:r>
              <a:rPr lang="en-US" dirty="0"/>
              <a:t>(</a:t>
            </a:r>
            <a:r>
              <a:rPr lang="en-US" dirty="0" err="1"/>
              <a:t>store.getState</a:t>
            </a:r>
            <a:r>
              <a:rPr lang="en-US" dirty="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40463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we will create</a:t>
            </a:r>
          </a:p>
        </p:txBody>
      </p:sp>
      <p:pic>
        <p:nvPicPr>
          <p:cNvPr id="7" name="Picture 6">
            <a:extLst>
              <a:ext uri="{FF2B5EF4-FFF2-40B4-BE49-F238E27FC236}">
                <a16:creationId xmlns:a16="http://schemas.microsoft.com/office/drawing/2014/main" id="{0B00B897-D2D3-3241-B6CD-5E2C3C905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550" y="1484784"/>
            <a:ext cx="6388100" cy="4584700"/>
          </a:xfrm>
          <a:prstGeom prst="rect">
            <a:avLst/>
          </a:prstGeom>
        </p:spPr>
      </p:pic>
      <p:cxnSp>
        <p:nvCxnSpPr>
          <p:cNvPr id="9" name="Straight Arrow Connector 8">
            <a:extLst>
              <a:ext uri="{FF2B5EF4-FFF2-40B4-BE49-F238E27FC236}">
                <a16:creationId xmlns:a16="http://schemas.microsoft.com/office/drawing/2014/main" id="{D39023F6-3EE6-544F-BCE4-1504796EC221}"/>
              </a:ext>
            </a:extLst>
          </p:cNvPr>
          <p:cNvCxnSpPr>
            <a:cxnSpLocks/>
          </p:cNvCxnSpPr>
          <p:nvPr/>
        </p:nvCxnSpPr>
        <p:spPr>
          <a:xfrm>
            <a:off x="1043608" y="1086792"/>
            <a:ext cx="720080" cy="3979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EF8B778-4999-7344-9374-1D961DCD3B49}"/>
              </a:ext>
            </a:extLst>
          </p:cNvPr>
          <p:cNvSpPr txBox="1"/>
          <p:nvPr/>
        </p:nvSpPr>
        <p:spPr>
          <a:xfrm>
            <a:off x="469346" y="717460"/>
            <a:ext cx="860492" cy="369332"/>
          </a:xfrm>
          <a:prstGeom prst="rect">
            <a:avLst/>
          </a:prstGeom>
          <a:noFill/>
        </p:spPr>
        <p:txBody>
          <a:bodyPr wrap="none" rtlCol="0">
            <a:spAutoFit/>
          </a:bodyPr>
          <a:lstStyle/>
          <a:p>
            <a:r>
              <a:rPr lang="en-US" dirty="0" err="1"/>
              <a:t>NavBar</a:t>
            </a:r>
            <a:endParaRPr lang="en-US" dirty="0"/>
          </a:p>
        </p:txBody>
      </p:sp>
      <p:cxnSp>
        <p:nvCxnSpPr>
          <p:cNvPr id="12" name="Straight Arrow Connector 11">
            <a:extLst>
              <a:ext uri="{FF2B5EF4-FFF2-40B4-BE49-F238E27FC236}">
                <a16:creationId xmlns:a16="http://schemas.microsoft.com/office/drawing/2014/main" id="{A4E4E070-4EEF-4147-91A4-1861D7694E82}"/>
              </a:ext>
            </a:extLst>
          </p:cNvPr>
          <p:cNvCxnSpPr>
            <a:cxnSpLocks/>
          </p:cNvCxnSpPr>
          <p:nvPr/>
        </p:nvCxnSpPr>
        <p:spPr>
          <a:xfrm>
            <a:off x="6730438" y="1271458"/>
            <a:ext cx="720080" cy="3979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7570097-1121-6447-B4B2-E98006B37CF4}"/>
              </a:ext>
            </a:extLst>
          </p:cNvPr>
          <p:cNvSpPr txBox="1"/>
          <p:nvPr/>
        </p:nvSpPr>
        <p:spPr>
          <a:xfrm>
            <a:off x="6156176" y="902126"/>
            <a:ext cx="1220399" cy="369332"/>
          </a:xfrm>
          <a:prstGeom prst="rect">
            <a:avLst/>
          </a:prstGeom>
          <a:noFill/>
        </p:spPr>
        <p:txBody>
          <a:bodyPr wrap="none" rtlCol="0">
            <a:spAutoFit/>
          </a:bodyPr>
          <a:lstStyle/>
          <a:p>
            <a:r>
              <a:rPr lang="en-US" dirty="0" err="1"/>
              <a:t>UserAvatar</a:t>
            </a:r>
            <a:endParaRPr lang="en-US" dirty="0"/>
          </a:p>
        </p:txBody>
      </p:sp>
      <p:cxnSp>
        <p:nvCxnSpPr>
          <p:cNvPr id="14" name="Straight Arrow Connector 13">
            <a:extLst>
              <a:ext uri="{FF2B5EF4-FFF2-40B4-BE49-F238E27FC236}">
                <a16:creationId xmlns:a16="http://schemas.microsoft.com/office/drawing/2014/main" id="{B48635EC-6D0D-9345-90B5-F03127EF2769}"/>
              </a:ext>
            </a:extLst>
          </p:cNvPr>
          <p:cNvCxnSpPr>
            <a:cxnSpLocks/>
          </p:cNvCxnSpPr>
          <p:nvPr/>
        </p:nvCxnSpPr>
        <p:spPr>
          <a:xfrm>
            <a:off x="782595" y="2782154"/>
            <a:ext cx="720080" cy="3979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9FF973A9-CAB5-7846-B896-F128EE961466}"/>
              </a:ext>
            </a:extLst>
          </p:cNvPr>
          <p:cNvSpPr txBox="1"/>
          <p:nvPr/>
        </p:nvSpPr>
        <p:spPr>
          <a:xfrm>
            <a:off x="246295" y="2427152"/>
            <a:ext cx="1072601" cy="369332"/>
          </a:xfrm>
          <a:prstGeom prst="rect">
            <a:avLst/>
          </a:prstGeom>
          <a:noFill/>
        </p:spPr>
        <p:txBody>
          <a:bodyPr wrap="none" rtlCol="0">
            <a:spAutoFit/>
          </a:bodyPr>
          <a:lstStyle/>
          <a:p>
            <a:r>
              <a:rPr lang="en-US" dirty="0" err="1"/>
              <a:t>UserStats</a:t>
            </a:r>
            <a:endParaRPr lang="en-US" dirty="0"/>
          </a:p>
        </p:txBody>
      </p:sp>
      <p:cxnSp>
        <p:nvCxnSpPr>
          <p:cNvPr id="16" name="Straight Arrow Connector 15">
            <a:extLst>
              <a:ext uri="{FF2B5EF4-FFF2-40B4-BE49-F238E27FC236}">
                <a16:creationId xmlns:a16="http://schemas.microsoft.com/office/drawing/2014/main" id="{412991EA-ECF9-3944-9239-AA750433A5C0}"/>
              </a:ext>
            </a:extLst>
          </p:cNvPr>
          <p:cNvCxnSpPr>
            <a:cxnSpLocks/>
          </p:cNvCxnSpPr>
          <p:nvPr/>
        </p:nvCxnSpPr>
        <p:spPr>
          <a:xfrm>
            <a:off x="969798" y="2198241"/>
            <a:ext cx="720080" cy="3979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4765551B-3C2E-4040-89B3-61195262CB3D}"/>
              </a:ext>
            </a:extLst>
          </p:cNvPr>
          <p:cNvSpPr txBox="1"/>
          <p:nvPr/>
        </p:nvSpPr>
        <p:spPr>
          <a:xfrm>
            <a:off x="395536" y="1828909"/>
            <a:ext cx="1220399" cy="369332"/>
          </a:xfrm>
          <a:prstGeom prst="rect">
            <a:avLst/>
          </a:prstGeom>
          <a:noFill/>
        </p:spPr>
        <p:txBody>
          <a:bodyPr wrap="none" rtlCol="0">
            <a:spAutoFit/>
          </a:bodyPr>
          <a:lstStyle/>
          <a:p>
            <a:r>
              <a:rPr lang="en-US" dirty="0" err="1"/>
              <a:t>UserAvatar</a:t>
            </a:r>
            <a:endParaRPr lang="en-US" dirty="0"/>
          </a:p>
        </p:txBody>
      </p:sp>
      <p:cxnSp>
        <p:nvCxnSpPr>
          <p:cNvPr id="18" name="Straight Arrow Connector 17">
            <a:extLst>
              <a:ext uri="{FF2B5EF4-FFF2-40B4-BE49-F238E27FC236}">
                <a16:creationId xmlns:a16="http://schemas.microsoft.com/office/drawing/2014/main" id="{B03CF8AD-84B6-EA48-A65F-908F10FD7CF4}"/>
              </a:ext>
            </a:extLst>
          </p:cNvPr>
          <p:cNvCxnSpPr>
            <a:cxnSpLocks/>
          </p:cNvCxnSpPr>
          <p:nvPr/>
        </p:nvCxnSpPr>
        <p:spPr>
          <a:xfrm>
            <a:off x="2337950" y="4374396"/>
            <a:ext cx="720080" cy="3979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BB33F828-774F-714E-BC97-E8CA824BBF01}"/>
              </a:ext>
            </a:extLst>
          </p:cNvPr>
          <p:cNvSpPr txBox="1"/>
          <p:nvPr/>
        </p:nvSpPr>
        <p:spPr>
          <a:xfrm>
            <a:off x="1763688" y="4005064"/>
            <a:ext cx="936154" cy="369332"/>
          </a:xfrm>
          <a:prstGeom prst="rect">
            <a:avLst/>
          </a:prstGeom>
          <a:noFill/>
        </p:spPr>
        <p:txBody>
          <a:bodyPr wrap="none" rtlCol="0">
            <a:spAutoFit/>
          </a:bodyPr>
          <a:lstStyle/>
          <a:p>
            <a:r>
              <a:rPr lang="en-US" dirty="0"/>
              <a:t>Content</a:t>
            </a:r>
          </a:p>
        </p:txBody>
      </p:sp>
      <p:cxnSp>
        <p:nvCxnSpPr>
          <p:cNvPr id="20" name="Straight Arrow Connector 19">
            <a:extLst>
              <a:ext uri="{FF2B5EF4-FFF2-40B4-BE49-F238E27FC236}">
                <a16:creationId xmlns:a16="http://schemas.microsoft.com/office/drawing/2014/main" id="{B05CE29E-C48D-FE41-B6E2-B1C632239F8A}"/>
              </a:ext>
            </a:extLst>
          </p:cNvPr>
          <p:cNvCxnSpPr>
            <a:cxnSpLocks/>
          </p:cNvCxnSpPr>
          <p:nvPr/>
        </p:nvCxnSpPr>
        <p:spPr>
          <a:xfrm>
            <a:off x="709212" y="4772388"/>
            <a:ext cx="720080" cy="3979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CA6435B4-9AEB-1A4B-B0AC-D05C0852F4EC}"/>
              </a:ext>
            </a:extLst>
          </p:cNvPr>
          <p:cNvSpPr txBox="1"/>
          <p:nvPr/>
        </p:nvSpPr>
        <p:spPr>
          <a:xfrm>
            <a:off x="134950" y="4403056"/>
            <a:ext cx="896399" cy="369332"/>
          </a:xfrm>
          <a:prstGeom prst="rect">
            <a:avLst/>
          </a:prstGeom>
          <a:noFill/>
        </p:spPr>
        <p:txBody>
          <a:bodyPr wrap="none" rtlCol="0">
            <a:spAutoFit/>
          </a:bodyPr>
          <a:lstStyle/>
          <a:p>
            <a:r>
              <a:rPr lang="en-US" dirty="0" err="1"/>
              <a:t>SideBar</a:t>
            </a:r>
            <a:endParaRPr lang="en-US" dirty="0"/>
          </a:p>
        </p:txBody>
      </p:sp>
      <p:cxnSp>
        <p:nvCxnSpPr>
          <p:cNvPr id="22" name="Straight Arrow Connector 21">
            <a:extLst>
              <a:ext uri="{FF2B5EF4-FFF2-40B4-BE49-F238E27FC236}">
                <a16:creationId xmlns:a16="http://schemas.microsoft.com/office/drawing/2014/main" id="{408C81B4-5B87-1241-ACB2-78CA08C186C9}"/>
              </a:ext>
            </a:extLst>
          </p:cNvPr>
          <p:cNvCxnSpPr>
            <a:cxnSpLocks/>
          </p:cNvCxnSpPr>
          <p:nvPr/>
        </p:nvCxnSpPr>
        <p:spPr>
          <a:xfrm flipH="1">
            <a:off x="3694068" y="1064007"/>
            <a:ext cx="469200" cy="10239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D3D6CCA7-C706-F14D-80E8-ABA05771AA0C}"/>
              </a:ext>
            </a:extLst>
          </p:cNvPr>
          <p:cNvSpPr txBox="1"/>
          <p:nvPr/>
        </p:nvSpPr>
        <p:spPr>
          <a:xfrm>
            <a:off x="3599892" y="804982"/>
            <a:ext cx="657552" cy="369332"/>
          </a:xfrm>
          <a:prstGeom prst="rect">
            <a:avLst/>
          </a:prstGeom>
          <a:noFill/>
        </p:spPr>
        <p:txBody>
          <a:bodyPr wrap="none" rtlCol="0">
            <a:spAutoFit/>
          </a:bodyPr>
          <a:lstStyle/>
          <a:p>
            <a:r>
              <a:rPr lang="en-US" dirty="0"/>
              <a:t>Body</a:t>
            </a:r>
          </a:p>
        </p:txBody>
      </p:sp>
      <p:cxnSp>
        <p:nvCxnSpPr>
          <p:cNvPr id="25" name="Straight Arrow Connector 24">
            <a:extLst>
              <a:ext uri="{FF2B5EF4-FFF2-40B4-BE49-F238E27FC236}">
                <a16:creationId xmlns:a16="http://schemas.microsoft.com/office/drawing/2014/main" id="{C3CD178D-B575-9A4D-871D-BAEF04041317}"/>
              </a:ext>
            </a:extLst>
          </p:cNvPr>
          <p:cNvCxnSpPr>
            <a:cxnSpLocks/>
          </p:cNvCxnSpPr>
          <p:nvPr/>
        </p:nvCxnSpPr>
        <p:spPr>
          <a:xfrm>
            <a:off x="4793237" y="732561"/>
            <a:ext cx="0" cy="5388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76CFD8CD-6C57-924D-B3E1-7DBFBBF6D202}"/>
              </a:ext>
            </a:extLst>
          </p:cNvPr>
          <p:cNvSpPr txBox="1"/>
          <p:nvPr/>
        </p:nvSpPr>
        <p:spPr>
          <a:xfrm>
            <a:off x="4512551" y="333798"/>
            <a:ext cx="561372" cy="369332"/>
          </a:xfrm>
          <a:prstGeom prst="rect">
            <a:avLst/>
          </a:prstGeom>
          <a:noFill/>
        </p:spPr>
        <p:txBody>
          <a:bodyPr wrap="none" rtlCol="0">
            <a:spAutoFit/>
          </a:bodyPr>
          <a:lstStyle/>
          <a:p>
            <a:r>
              <a:rPr lang="en-US" dirty="0"/>
              <a:t>App</a:t>
            </a:r>
          </a:p>
        </p:txBody>
      </p:sp>
    </p:spTree>
    <p:extLst>
      <p:ext uri="{BB962C8B-B14F-4D97-AF65-F5344CB8AC3E}">
        <p14:creationId xmlns:p14="http://schemas.microsoft.com/office/powerpoint/2010/main" val="1407947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Create previous application using props for state management</a:t>
            </a:r>
          </a:p>
          <a:p>
            <a:r>
              <a:rPr lang="en-US" dirty="0"/>
              <a:t>Then modify to use children as state management</a:t>
            </a:r>
          </a:p>
          <a:p>
            <a:r>
              <a:rPr lang="en-US" dirty="0"/>
              <a:t>Then modify to implement redux for state management.</a:t>
            </a:r>
          </a:p>
          <a:p>
            <a:r>
              <a:rPr lang="en-US" dirty="0"/>
              <a:t>Lastly understand how to add Context API for state management.</a:t>
            </a:r>
          </a:p>
          <a:p>
            <a:endParaRPr lang="en-US" dirty="0"/>
          </a:p>
          <a:p>
            <a:r>
              <a:rPr lang="en-US" dirty="0"/>
              <a:t>All the above use cases, use almost the same code with a difference of how the data is passed in the application</a:t>
            </a:r>
          </a:p>
        </p:txBody>
      </p:sp>
      <p:sp>
        <p:nvSpPr>
          <p:cNvPr id="3" name="Title 2"/>
          <p:cNvSpPr>
            <a:spLocks noGrp="1"/>
          </p:cNvSpPr>
          <p:nvPr>
            <p:ph type="title"/>
          </p:nvPr>
        </p:nvSpPr>
        <p:spPr/>
        <p:txBody>
          <a:bodyPr/>
          <a:lstStyle/>
          <a:p>
            <a:r>
              <a:rPr lang="en-US" dirty="0"/>
              <a:t>Understand state </a:t>
            </a:r>
            <a:r>
              <a:rPr lang="en-US" dirty="0" err="1"/>
              <a:t>managament</a:t>
            </a:r>
            <a:endParaRPr lang="en-US" dirty="0"/>
          </a:p>
        </p:txBody>
      </p:sp>
    </p:spTree>
    <p:extLst>
      <p:ext uri="{BB962C8B-B14F-4D97-AF65-F5344CB8AC3E}">
        <p14:creationId xmlns:p14="http://schemas.microsoft.com/office/powerpoint/2010/main" val="3846009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Need redux and react-redux libraries</a:t>
            </a:r>
          </a:p>
          <a:p>
            <a:r>
              <a:rPr lang="en-US" dirty="0"/>
              <a:t>Create a store to be made available to the whole application as follows:</a:t>
            </a:r>
            <a:br>
              <a:rPr lang="en-US" dirty="0"/>
            </a:br>
            <a:r>
              <a:rPr lang="en-US" dirty="0" err="1"/>
              <a:t>const</a:t>
            </a:r>
            <a:r>
              <a:rPr lang="en-US" dirty="0"/>
              <a:t> store =</a:t>
            </a:r>
            <a:r>
              <a:rPr lang="en-US" dirty="0" err="1"/>
              <a:t>createStore</a:t>
            </a:r>
            <a:r>
              <a:rPr lang="en-US" dirty="0"/>
              <a:t>(reducer)</a:t>
            </a:r>
          </a:p>
          <a:p>
            <a:r>
              <a:rPr lang="en-US" dirty="0"/>
              <a:t>Create a reducer function and pass this function to the store</a:t>
            </a:r>
          </a:p>
          <a:p>
            <a:r>
              <a:rPr lang="en-US" dirty="0"/>
              <a:t>The react-redux module comes in with the Provider component. The App component is wrapped around the Provider component that takes store as a prop whose value is set to the store created before.</a:t>
            </a:r>
          </a:p>
          <a:p>
            <a:r>
              <a:rPr lang="en-US" dirty="0"/>
              <a:t>This Provider provides a way to inject the store to our application.</a:t>
            </a:r>
            <a:br>
              <a:rPr lang="en-US" dirty="0"/>
            </a:br>
            <a:r>
              <a:rPr lang="en-US" dirty="0"/>
              <a:t>import {Provider} from ‘react-redux’</a:t>
            </a:r>
            <a:br>
              <a:rPr lang="en-US" dirty="0"/>
            </a:br>
            <a:r>
              <a:rPr lang="en-US" dirty="0"/>
              <a:t>&lt;Provider store={store}&gt;&lt;App /&gt;&lt;/Provider&gt;</a:t>
            </a:r>
          </a:p>
          <a:p>
            <a:endParaRPr lang="en-US" dirty="0"/>
          </a:p>
          <a:p>
            <a:endParaRPr lang="en-US" dirty="0"/>
          </a:p>
        </p:txBody>
      </p:sp>
      <p:sp>
        <p:nvSpPr>
          <p:cNvPr id="3" name="Title 2"/>
          <p:cNvSpPr>
            <a:spLocks noGrp="1"/>
          </p:cNvSpPr>
          <p:nvPr>
            <p:ph type="title"/>
          </p:nvPr>
        </p:nvSpPr>
        <p:spPr/>
        <p:txBody>
          <a:bodyPr/>
          <a:lstStyle/>
          <a:p>
            <a:r>
              <a:rPr lang="en-US" dirty="0"/>
              <a:t>Implement Redux in React</a:t>
            </a:r>
          </a:p>
        </p:txBody>
      </p:sp>
    </p:spTree>
    <p:extLst>
      <p:ext uri="{BB962C8B-B14F-4D97-AF65-F5344CB8AC3E}">
        <p14:creationId xmlns:p14="http://schemas.microsoft.com/office/powerpoint/2010/main" val="707265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There needs to be a way to connect or subscribe with the store created. </a:t>
            </a:r>
          </a:p>
          <a:p>
            <a:r>
              <a:rPr lang="en-US" dirty="0"/>
              <a:t>In React we do not manually subscribe to the store but instead use connect from react-redux. It is a function that returns a higher order component .</a:t>
            </a:r>
          </a:p>
          <a:p>
            <a:r>
              <a:rPr lang="en-US" dirty="0"/>
              <a:t>It returns a function that takes a component as an input.</a:t>
            </a:r>
            <a:br>
              <a:rPr lang="en-US" dirty="0"/>
            </a:br>
            <a:r>
              <a:rPr lang="en-US" dirty="0"/>
              <a:t>connect(</a:t>
            </a:r>
            <a:r>
              <a:rPr lang="en-US" dirty="0" err="1"/>
              <a:t>mapStateToProps</a:t>
            </a:r>
            <a:r>
              <a:rPr lang="en-US" dirty="0"/>
              <a:t>, </a:t>
            </a:r>
            <a:r>
              <a:rPr lang="en-US" dirty="0" err="1"/>
              <a:t>mapDispatchToProps</a:t>
            </a:r>
            <a:r>
              <a:rPr lang="en-US" dirty="0"/>
              <a:t>)(Counter);</a:t>
            </a:r>
          </a:p>
          <a:p>
            <a:r>
              <a:rPr lang="en-US" dirty="0"/>
              <a:t>Since to access or update data in the store, we need to get the store object or subscribe to it. In react we do not directly subscribe instead we need 2 configurations as follows:</a:t>
            </a:r>
          </a:p>
          <a:p>
            <a:r>
              <a:rPr lang="en-US" dirty="0"/>
              <a:t>This function is responsible to map the store state to the props in the component as props  are immutable</a:t>
            </a:r>
          </a:p>
          <a:p>
            <a:br>
              <a:rPr lang="en-US" dirty="0"/>
            </a:br>
            <a:endParaRPr lang="en-US" dirty="0"/>
          </a:p>
          <a:p>
            <a:r>
              <a:rPr lang="en-US" dirty="0"/>
              <a:t>Next is the action to be dispatched to the store to update the state</a:t>
            </a:r>
          </a:p>
        </p:txBody>
      </p:sp>
      <p:sp>
        <p:nvSpPr>
          <p:cNvPr id="3" name="Title 2"/>
          <p:cNvSpPr>
            <a:spLocks noGrp="1"/>
          </p:cNvSpPr>
          <p:nvPr>
            <p:ph type="title"/>
          </p:nvPr>
        </p:nvSpPr>
        <p:spPr/>
        <p:txBody>
          <a:bodyPr/>
          <a:lstStyle/>
          <a:p>
            <a:r>
              <a:rPr lang="en-US" dirty="0"/>
              <a:t>Connect Redux store to React</a:t>
            </a:r>
          </a:p>
        </p:txBody>
      </p:sp>
      <p:sp>
        <p:nvSpPr>
          <p:cNvPr id="4" name="Rectangle 3">
            <a:extLst>
              <a:ext uri="{FF2B5EF4-FFF2-40B4-BE49-F238E27FC236}">
                <a16:creationId xmlns:a16="http://schemas.microsoft.com/office/drawing/2014/main" id="{C537AC59-723E-DC4B-B769-11693B6F912E}"/>
              </a:ext>
            </a:extLst>
          </p:cNvPr>
          <p:cNvSpPr/>
          <p:nvPr/>
        </p:nvSpPr>
        <p:spPr>
          <a:xfrm>
            <a:off x="417136" y="3519075"/>
            <a:ext cx="8352928" cy="738664"/>
          </a:xfrm>
          <a:prstGeom prst="rect">
            <a:avLst/>
          </a:prstGeom>
        </p:spPr>
        <p:txBody>
          <a:bodyPr wrap="square">
            <a:spAutoFit/>
          </a:bodyPr>
          <a:lstStyle/>
          <a:p>
            <a:r>
              <a:rPr lang="en-US" sz="1400" dirty="0" err="1">
                <a:solidFill>
                  <a:srgbClr val="0000FF"/>
                </a:solidFill>
                <a:latin typeface="Menlo" panose="020B0609030804020204" pitchFamily="49" charset="0"/>
              </a:rPr>
              <a:t>const</a:t>
            </a:r>
            <a:r>
              <a:rPr lang="en-US" sz="1400" dirty="0">
                <a:solidFill>
                  <a:srgbClr val="000000"/>
                </a:solidFill>
                <a:latin typeface="Menlo" panose="020B0609030804020204" pitchFamily="49" charset="0"/>
              </a:rPr>
              <a:t> </a:t>
            </a:r>
            <a:r>
              <a:rPr lang="en-US" sz="1400" dirty="0" err="1">
                <a:solidFill>
                  <a:srgbClr val="795E26"/>
                </a:solidFill>
                <a:latin typeface="Menlo" panose="020B0609030804020204" pitchFamily="49" charset="0"/>
              </a:rPr>
              <a:t>mapStateToProps</a:t>
            </a:r>
            <a:r>
              <a:rPr lang="en-US" sz="1400" dirty="0">
                <a:solidFill>
                  <a:srgbClr val="000000"/>
                </a:solidFill>
                <a:latin typeface="Menlo" panose="020B0609030804020204" pitchFamily="49" charset="0"/>
              </a:rPr>
              <a:t> = (</a:t>
            </a:r>
            <a:r>
              <a:rPr lang="en-US" sz="1400" dirty="0">
                <a:solidFill>
                  <a:srgbClr val="001080"/>
                </a:solidFill>
                <a:latin typeface="Menlo" panose="020B0609030804020204" pitchFamily="49" charset="0"/>
              </a:rPr>
              <a:t>state</a:t>
            </a:r>
            <a:r>
              <a:rPr lang="en-US" sz="1400" dirty="0">
                <a:solidFill>
                  <a:srgbClr val="000000"/>
                </a:solidFill>
                <a:latin typeface="Menlo" panose="020B0609030804020204" pitchFamily="49" charset="0"/>
              </a:rPr>
              <a:t>)</a:t>
            </a:r>
            <a:r>
              <a:rPr lang="en-US" sz="1400" dirty="0">
                <a:solidFill>
                  <a:srgbClr val="0000FF"/>
                </a:solidFill>
                <a:latin typeface="Menlo" panose="020B0609030804020204" pitchFamily="49" charset="0"/>
              </a:rPr>
              <a:t>=&gt;</a:t>
            </a:r>
            <a:r>
              <a:rPr lang="en-US" sz="1400" dirty="0">
                <a:solidFill>
                  <a:srgbClr val="000000"/>
                </a:solidFill>
                <a:latin typeface="Menlo" panose="020B0609030804020204" pitchFamily="49" charset="0"/>
              </a:rPr>
              <a:t>{ </a:t>
            </a:r>
            <a:r>
              <a:rPr lang="en-US" sz="1400" dirty="0">
                <a:solidFill>
                  <a:srgbClr val="AF00DB"/>
                </a:solidFill>
                <a:latin typeface="Menlo" panose="020B0609030804020204" pitchFamily="49" charset="0"/>
              </a:rPr>
              <a:t>return</a:t>
            </a:r>
            <a:r>
              <a:rPr lang="en-US" sz="1400" dirty="0">
                <a:solidFill>
                  <a:srgbClr val="000000"/>
                </a:solidFill>
                <a:latin typeface="Menlo" panose="020B0609030804020204" pitchFamily="49" charset="0"/>
              </a:rPr>
              <a:t>{</a:t>
            </a:r>
            <a:r>
              <a:rPr lang="en-US" sz="1400" dirty="0" err="1">
                <a:solidFill>
                  <a:srgbClr val="001080"/>
                </a:solidFill>
                <a:latin typeface="Menlo" panose="020B0609030804020204" pitchFamily="49" charset="0"/>
              </a:rPr>
              <a:t>ctr</a:t>
            </a:r>
            <a:r>
              <a:rPr lang="en-US" sz="1400" dirty="0">
                <a:solidFill>
                  <a:srgbClr val="001080"/>
                </a:solidFill>
                <a:latin typeface="Menlo" panose="020B0609030804020204" pitchFamily="49" charset="0"/>
              </a:rPr>
              <a:t>:</a:t>
            </a:r>
            <a:r>
              <a:rPr lang="en-US" sz="1400" dirty="0">
                <a:solidFill>
                  <a:srgbClr val="000000"/>
                </a:solidFill>
                <a:latin typeface="Menlo" panose="020B0609030804020204" pitchFamily="49" charset="0"/>
              </a:rPr>
              <a:t> </a:t>
            </a:r>
            <a:r>
              <a:rPr lang="en-US" sz="1400" dirty="0" err="1">
                <a:solidFill>
                  <a:srgbClr val="001080"/>
                </a:solidFill>
                <a:latin typeface="Menlo" panose="020B0609030804020204" pitchFamily="49" charset="0"/>
              </a:rPr>
              <a:t>state</a:t>
            </a:r>
            <a:r>
              <a:rPr lang="en-US" sz="1400" dirty="0" err="1">
                <a:solidFill>
                  <a:srgbClr val="000000"/>
                </a:solidFill>
                <a:latin typeface="Menlo" panose="020B0609030804020204" pitchFamily="49" charset="0"/>
              </a:rPr>
              <a:t>.</a:t>
            </a:r>
            <a:r>
              <a:rPr lang="en-US" sz="1400" dirty="0" err="1">
                <a:solidFill>
                  <a:srgbClr val="001080"/>
                </a:solidFill>
                <a:latin typeface="Menlo" panose="020B0609030804020204" pitchFamily="49" charset="0"/>
              </a:rPr>
              <a:t>counter</a:t>
            </a:r>
            <a:r>
              <a:rPr lang="en-US" sz="1400" dirty="0">
                <a:solidFill>
                  <a:srgbClr val="000000"/>
                </a:solidFill>
                <a:latin typeface="Menlo" panose="020B0609030804020204" pitchFamily="49" charset="0"/>
              </a:rPr>
              <a:t>} }</a:t>
            </a:r>
          </a:p>
          <a:p>
            <a:r>
              <a:rPr lang="en-US" sz="1400" dirty="0">
                <a:solidFill>
                  <a:srgbClr val="008000"/>
                </a:solidFill>
                <a:latin typeface="Menlo" panose="020B0609030804020204" pitchFamily="49" charset="0"/>
              </a:rPr>
              <a:t>// please give me the values of counter property stored in store in a </a:t>
            </a:r>
            <a:r>
              <a:rPr lang="en-US" sz="1400" dirty="0" err="1">
                <a:solidFill>
                  <a:srgbClr val="008000"/>
                </a:solidFill>
                <a:latin typeface="Menlo" panose="020B0609030804020204" pitchFamily="49" charset="0"/>
              </a:rPr>
              <a:t>propery</a:t>
            </a:r>
            <a:r>
              <a:rPr lang="en-US" sz="1400" dirty="0">
                <a:solidFill>
                  <a:srgbClr val="008000"/>
                </a:solidFill>
                <a:latin typeface="Menlo" panose="020B0609030804020204" pitchFamily="49" charset="0"/>
              </a:rPr>
              <a:t> </a:t>
            </a:r>
            <a:r>
              <a:rPr lang="en-US" sz="1400" dirty="0" err="1">
                <a:solidFill>
                  <a:srgbClr val="008000"/>
                </a:solidFill>
                <a:latin typeface="Menlo" panose="020B0609030804020204" pitchFamily="49" charset="0"/>
              </a:rPr>
              <a:t>ctr</a:t>
            </a:r>
            <a:r>
              <a:rPr lang="en-US" sz="1400" dirty="0">
                <a:solidFill>
                  <a:srgbClr val="008000"/>
                </a:solidFill>
                <a:latin typeface="Menlo" panose="020B0609030804020204" pitchFamily="49" charset="0"/>
              </a:rPr>
              <a:t> to be used in Counter component</a:t>
            </a:r>
            <a:endParaRPr lang="en-US" sz="1400" dirty="0">
              <a:solidFill>
                <a:srgbClr val="000000"/>
              </a:solidFill>
              <a:latin typeface="Menlo" panose="020B0609030804020204" pitchFamily="49" charset="0"/>
            </a:endParaRPr>
          </a:p>
        </p:txBody>
      </p:sp>
      <p:sp>
        <p:nvSpPr>
          <p:cNvPr id="5" name="Rectangle 4">
            <a:extLst>
              <a:ext uri="{FF2B5EF4-FFF2-40B4-BE49-F238E27FC236}">
                <a16:creationId xmlns:a16="http://schemas.microsoft.com/office/drawing/2014/main" id="{DAA6B7BF-C2AD-CB4C-B99D-298E2EF15972}"/>
              </a:ext>
            </a:extLst>
          </p:cNvPr>
          <p:cNvSpPr/>
          <p:nvPr/>
        </p:nvSpPr>
        <p:spPr>
          <a:xfrm>
            <a:off x="1115616" y="4653136"/>
            <a:ext cx="6768752" cy="2062103"/>
          </a:xfrm>
          <a:prstGeom prst="rect">
            <a:avLst/>
          </a:prstGeom>
          <a:ln>
            <a:solidFill>
              <a:schemeClr val="accent1"/>
            </a:solidFill>
          </a:ln>
        </p:spPr>
        <p:txBody>
          <a:bodyPr wrap="square">
            <a:spAutoFit/>
          </a:bodyPr>
          <a:lstStyle/>
          <a:p>
            <a:r>
              <a:rPr lang="en-US" sz="1600" dirty="0" err="1">
                <a:solidFill>
                  <a:srgbClr val="0000FF"/>
                </a:solidFill>
                <a:latin typeface="Calibri" panose="020F0502020204030204" pitchFamily="34" charset="0"/>
                <a:cs typeface="Calibri" panose="020F0502020204030204" pitchFamily="34" charset="0"/>
              </a:rPr>
              <a:t>const</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795E26"/>
                </a:solidFill>
                <a:latin typeface="Calibri" panose="020F0502020204030204" pitchFamily="34" charset="0"/>
                <a:cs typeface="Calibri" panose="020F0502020204030204" pitchFamily="34" charset="0"/>
              </a:rPr>
              <a:t>mapDispatchToProps</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1080"/>
                </a:solidFill>
                <a:latin typeface="Calibri" panose="020F0502020204030204" pitchFamily="34" charset="0"/>
                <a:cs typeface="Calibri" panose="020F0502020204030204" pitchFamily="34" charset="0"/>
              </a:rPr>
              <a:t>dispatch</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00FF"/>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AF00DB"/>
                </a:solidFill>
                <a:latin typeface="Calibri" panose="020F0502020204030204" pitchFamily="34" charset="0"/>
                <a:cs typeface="Calibri" panose="020F0502020204030204" pitchFamily="34" charset="0"/>
              </a:rPr>
              <a:t>return</a:t>
            </a:r>
            <a:r>
              <a:rPr lang="en-US" sz="1600" dirty="0">
                <a:solidFill>
                  <a:srgbClr val="000000"/>
                </a:solidFill>
                <a:latin typeface="Calibri" panose="020F0502020204030204" pitchFamily="34" charset="0"/>
                <a:cs typeface="Calibri" panose="020F0502020204030204" pitchFamily="34" charset="0"/>
              </a:rPr>
              <a:t> {</a:t>
            </a:r>
          </a:p>
          <a:p>
            <a:r>
              <a:rPr lang="en-US" sz="1600" dirty="0" err="1">
                <a:solidFill>
                  <a:srgbClr val="795E26"/>
                </a:solidFill>
                <a:latin typeface="Calibri" panose="020F0502020204030204" pitchFamily="34" charset="0"/>
                <a:cs typeface="Calibri" panose="020F0502020204030204" pitchFamily="34" charset="0"/>
              </a:rPr>
              <a:t>onIncrementCounter</a:t>
            </a:r>
            <a:r>
              <a:rPr lang="en-US" sz="1600" dirty="0">
                <a:solidFill>
                  <a:srgbClr val="001080"/>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 () </a:t>
            </a:r>
            <a:r>
              <a:rPr lang="en-US" sz="1600" dirty="0">
                <a:solidFill>
                  <a:srgbClr val="0000FF"/>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795E26"/>
                </a:solidFill>
                <a:latin typeface="Calibri" panose="020F0502020204030204" pitchFamily="34" charset="0"/>
                <a:cs typeface="Calibri" panose="020F0502020204030204" pitchFamily="34" charset="0"/>
              </a:rPr>
              <a:t>dispatch</a:t>
            </a:r>
            <a:r>
              <a:rPr lang="en-US" sz="1600" dirty="0">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type:</a:t>
            </a:r>
            <a:r>
              <a:rPr lang="en-US" sz="1600" dirty="0" err="1">
                <a:solidFill>
                  <a:srgbClr val="A31515"/>
                </a:solidFill>
                <a:latin typeface="Calibri" panose="020F0502020204030204" pitchFamily="34" charset="0"/>
                <a:cs typeface="Calibri" panose="020F0502020204030204" pitchFamily="34" charset="0"/>
              </a:rPr>
              <a:t>'INCREMENT</a:t>
            </a:r>
            <a:r>
              <a:rPr lang="en-US" sz="1600" dirty="0">
                <a:solidFill>
                  <a:srgbClr val="A31515"/>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a:t>
            </a:r>
          </a:p>
          <a:p>
            <a:r>
              <a:rPr lang="en-US" sz="1600" dirty="0" err="1">
                <a:solidFill>
                  <a:srgbClr val="795E26"/>
                </a:solidFill>
                <a:latin typeface="Calibri" panose="020F0502020204030204" pitchFamily="34" charset="0"/>
                <a:cs typeface="Calibri" panose="020F0502020204030204" pitchFamily="34" charset="0"/>
              </a:rPr>
              <a:t>onDecrementCounter</a:t>
            </a:r>
            <a:r>
              <a:rPr lang="en-US" sz="1600" dirty="0">
                <a:solidFill>
                  <a:srgbClr val="001080"/>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 () </a:t>
            </a:r>
            <a:r>
              <a:rPr lang="en-US" sz="1600" dirty="0">
                <a:solidFill>
                  <a:srgbClr val="0000FF"/>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795E26"/>
                </a:solidFill>
                <a:latin typeface="Calibri" panose="020F0502020204030204" pitchFamily="34" charset="0"/>
                <a:cs typeface="Calibri" panose="020F0502020204030204" pitchFamily="34" charset="0"/>
              </a:rPr>
              <a:t>dispatch</a:t>
            </a:r>
            <a:r>
              <a:rPr lang="en-US" sz="1600" dirty="0">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type:</a:t>
            </a:r>
            <a:r>
              <a:rPr lang="en-US" sz="1600" dirty="0" err="1">
                <a:solidFill>
                  <a:srgbClr val="A31515"/>
                </a:solidFill>
                <a:latin typeface="Calibri" panose="020F0502020204030204" pitchFamily="34" charset="0"/>
                <a:cs typeface="Calibri" panose="020F0502020204030204" pitchFamily="34" charset="0"/>
              </a:rPr>
              <a:t>'DECREMENT</a:t>
            </a:r>
            <a:r>
              <a:rPr lang="en-US" sz="1600" dirty="0">
                <a:solidFill>
                  <a:srgbClr val="A31515"/>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a:t>
            </a:r>
          </a:p>
          <a:p>
            <a:r>
              <a:rPr lang="en-US" sz="1600" dirty="0" err="1">
                <a:solidFill>
                  <a:srgbClr val="795E26"/>
                </a:solidFill>
                <a:latin typeface="Calibri" panose="020F0502020204030204" pitchFamily="34" charset="0"/>
                <a:cs typeface="Calibri" panose="020F0502020204030204" pitchFamily="34" charset="0"/>
              </a:rPr>
              <a:t>onAddCounter</a:t>
            </a:r>
            <a:r>
              <a:rPr lang="en-US" sz="1600" dirty="0">
                <a:solidFill>
                  <a:srgbClr val="001080"/>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 () </a:t>
            </a:r>
            <a:r>
              <a:rPr lang="en-US" sz="1600" dirty="0">
                <a:solidFill>
                  <a:srgbClr val="0000FF"/>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795E26"/>
                </a:solidFill>
                <a:latin typeface="Calibri" panose="020F0502020204030204" pitchFamily="34" charset="0"/>
                <a:cs typeface="Calibri" panose="020F0502020204030204" pitchFamily="34" charset="0"/>
              </a:rPr>
              <a:t>dispatch</a:t>
            </a:r>
            <a:r>
              <a:rPr lang="en-US" sz="1600" dirty="0">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type:</a:t>
            </a:r>
            <a:r>
              <a:rPr lang="en-US" sz="1600" dirty="0" err="1">
                <a:solidFill>
                  <a:srgbClr val="A31515"/>
                </a:solidFill>
                <a:latin typeface="Calibri" panose="020F0502020204030204" pitchFamily="34" charset="0"/>
                <a:cs typeface="Calibri" panose="020F0502020204030204" pitchFamily="34" charset="0"/>
              </a:rPr>
              <a:t>'ADD</a:t>
            </a:r>
            <a:r>
              <a:rPr lang="en-US" sz="1600" dirty="0">
                <a:solidFill>
                  <a:srgbClr val="A31515"/>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1080"/>
                </a:solidFill>
                <a:latin typeface="Calibri" panose="020F0502020204030204" pitchFamily="34" charset="0"/>
                <a:cs typeface="Calibri" panose="020F0502020204030204" pitchFamily="34" charset="0"/>
              </a:rPr>
              <a:t>payload:</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98658"/>
                </a:solidFill>
                <a:latin typeface="Calibri" panose="020F0502020204030204" pitchFamily="34" charset="0"/>
                <a:cs typeface="Calibri" panose="020F0502020204030204" pitchFamily="34" charset="0"/>
              </a:rPr>
              <a:t>5</a:t>
            </a:r>
            <a:r>
              <a:rPr lang="en-US" sz="1600" dirty="0">
                <a:solidFill>
                  <a:srgbClr val="000000"/>
                </a:solidFill>
                <a:latin typeface="Calibri" panose="020F0502020204030204" pitchFamily="34" charset="0"/>
                <a:cs typeface="Calibri" panose="020F0502020204030204" pitchFamily="34" charset="0"/>
              </a:rPr>
              <a:t>}),</a:t>
            </a:r>
          </a:p>
          <a:p>
            <a:r>
              <a:rPr lang="en-US" sz="1600" dirty="0" err="1">
                <a:solidFill>
                  <a:srgbClr val="795E26"/>
                </a:solidFill>
                <a:latin typeface="Calibri" panose="020F0502020204030204" pitchFamily="34" charset="0"/>
                <a:cs typeface="Calibri" panose="020F0502020204030204" pitchFamily="34" charset="0"/>
              </a:rPr>
              <a:t>onSubtractCounter</a:t>
            </a:r>
            <a:r>
              <a:rPr lang="en-US" sz="1600" dirty="0">
                <a:solidFill>
                  <a:srgbClr val="001080"/>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 () </a:t>
            </a:r>
            <a:r>
              <a:rPr lang="en-US" sz="1600" dirty="0">
                <a:solidFill>
                  <a:srgbClr val="0000FF"/>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795E26"/>
                </a:solidFill>
                <a:latin typeface="Calibri" panose="020F0502020204030204" pitchFamily="34" charset="0"/>
                <a:cs typeface="Calibri" panose="020F0502020204030204" pitchFamily="34" charset="0"/>
              </a:rPr>
              <a:t>dispatch</a:t>
            </a:r>
            <a:r>
              <a:rPr lang="en-US" sz="1600" dirty="0">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type:</a:t>
            </a:r>
            <a:r>
              <a:rPr lang="en-US" sz="1600" dirty="0" err="1">
                <a:solidFill>
                  <a:srgbClr val="A31515"/>
                </a:solidFill>
                <a:latin typeface="Calibri" panose="020F0502020204030204" pitchFamily="34" charset="0"/>
                <a:cs typeface="Calibri" panose="020F0502020204030204" pitchFamily="34" charset="0"/>
              </a:rPr>
              <a:t>'SUBTRACT</a:t>
            </a:r>
            <a:r>
              <a:rPr lang="en-US" sz="1600" dirty="0">
                <a:solidFill>
                  <a:srgbClr val="A31515"/>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1080"/>
                </a:solidFill>
                <a:latin typeface="Calibri" panose="020F0502020204030204" pitchFamily="34" charset="0"/>
                <a:cs typeface="Calibri" panose="020F0502020204030204" pitchFamily="34" charset="0"/>
              </a:rPr>
              <a:t>payload:</a:t>
            </a:r>
            <a:r>
              <a:rPr lang="en-US" sz="1600" dirty="0">
                <a:solidFill>
                  <a:srgbClr val="098658"/>
                </a:solidFill>
                <a:latin typeface="Calibri" panose="020F0502020204030204" pitchFamily="34" charset="0"/>
                <a:cs typeface="Calibri" panose="020F0502020204030204" pitchFamily="34" charset="0"/>
              </a:rPr>
              <a:t>5</a:t>
            </a:r>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0000"/>
                </a:solidFill>
                <a:latin typeface="Calibri" panose="020F0502020204030204" pitchFamily="34" charset="0"/>
                <a:cs typeface="Calibri" panose="020F0502020204030204" pitchFamily="34" charset="0"/>
              </a:rPr>
              <a:t>}</a:t>
            </a:r>
            <a:endParaRPr lang="en-US" sz="1600" b="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9444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Since actions to be dispatched will be used across the application, it is better to keep all the actions in a separate file and use them.</a:t>
            </a:r>
          </a:p>
          <a:p>
            <a:r>
              <a:rPr lang="en-US" dirty="0"/>
              <a:t>Create a file </a:t>
            </a:r>
            <a:r>
              <a:rPr lang="en-US" dirty="0" err="1"/>
              <a:t>actions.js</a:t>
            </a:r>
            <a:r>
              <a:rPr lang="en-US" dirty="0"/>
              <a:t> and store the below constants in a file.</a:t>
            </a:r>
          </a:p>
          <a:p>
            <a:r>
              <a:rPr lang="en-US" dirty="0"/>
              <a:t>Replace the constants used everywhere with the variables defined below</a:t>
            </a:r>
          </a:p>
          <a:p>
            <a:endParaRPr lang="en-US" dirty="0"/>
          </a:p>
        </p:txBody>
      </p:sp>
      <p:sp>
        <p:nvSpPr>
          <p:cNvPr id="3" name="Title 2"/>
          <p:cNvSpPr>
            <a:spLocks noGrp="1"/>
          </p:cNvSpPr>
          <p:nvPr>
            <p:ph type="title"/>
          </p:nvPr>
        </p:nvSpPr>
        <p:spPr/>
        <p:txBody>
          <a:bodyPr/>
          <a:lstStyle/>
          <a:p>
            <a:r>
              <a:rPr lang="en-US" dirty="0"/>
              <a:t>Creating actions as constant</a:t>
            </a:r>
          </a:p>
        </p:txBody>
      </p:sp>
      <p:sp>
        <p:nvSpPr>
          <p:cNvPr id="6" name="Rectangle 5">
            <a:extLst>
              <a:ext uri="{FF2B5EF4-FFF2-40B4-BE49-F238E27FC236}">
                <a16:creationId xmlns:a16="http://schemas.microsoft.com/office/drawing/2014/main" id="{293B1231-1C86-464D-9121-10059D8685F1}"/>
              </a:ext>
            </a:extLst>
          </p:cNvPr>
          <p:cNvSpPr/>
          <p:nvPr/>
        </p:nvSpPr>
        <p:spPr>
          <a:xfrm>
            <a:off x="1331640" y="2564904"/>
            <a:ext cx="6192688" cy="2585323"/>
          </a:xfrm>
          <a:prstGeom prst="rect">
            <a:avLst/>
          </a:prstGeom>
        </p:spPr>
        <p:txBody>
          <a:bodyPr wrap="square">
            <a:spAutoFit/>
          </a:bodyPr>
          <a:lstStyle/>
          <a:p>
            <a:r>
              <a:rPr lang="en-US" dirty="0">
                <a:solidFill>
                  <a:srgbClr val="AF00DB"/>
                </a:solidFill>
                <a:latin typeface="Calibri" panose="020F0502020204030204" pitchFamily="34" charset="0"/>
                <a:cs typeface="Calibri" panose="020F0502020204030204" pitchFamily="34" charset="0"/>
              </a:rPr>
              <a:t>export</a:t>
            </a:r>
            <a:r>
              <a:rPr lang="en-US" dirty="0">
                <a:solidFill>
                  <a:srgbClr val="000000"/>
                </a:solidFill>
                <a:latin typeface="Calibri" panose="020F0502020204030204" pitchFamily="34" charset="0"/>
                <a:cs typeface="Calibri" panose="020F0502020204030204" pitchFamily="34" charset="0"/>
              </a:rPr>
              <a:t> </a:t>
            </a:r>
            <a:r>
              <a:rPr lang="en-US" dirty="0" err="1">
                <a:solidFill>
                  <a:srgbClr val="0000FF"/>
                </a:solidFill>
                <a:latin typeface="Calibri" panose="020F0502020204030204" pitchFamily="34" charset="0"/>
                <a:cs typeface="Calibri" panose="020F0502020204030204" pitchFamily="34" charset="0"/>
              </a:rPr>
              <a:t>const</a:t>
            </a:r>
            <a:r>
              <a:rPr lang="en-US" dirty="0">
                <a:solidFill>
                  <a:srgbClr val="000000"/>
                </a:solidFill>
                <a:latin typeface="Calibri" panose="020F0502020204030204" pitchFamily="34" charset="0"/>
                <a:cs typeface="Calibri" panose="020F0502020204030204" pitchFamily="34" charset="0"/>
              </a:rPr>
              <a:t> </a:t>
            </a:r>
            <a:r>
              <a:rPr lang="en-US" dirty="0">
                <a:solidFill>
                  <a:srgbClr val="0070C1"/>
                </a:solidFill>
                <a:latin typeface="Calibri" panose="020F0502020204030204" pitchFamily="34" charset="0"/>
                <a:cs typeface="Calibri" panose="020F0502020204030204" pitchFamily="34" charset="0"/>
              </a:rPr>
              <a:t>INCREMENT</a:t>
            </a:r>
            <a:r>
              <a:rPr lang="en-US" dirty="0">
                <a:solidFill>
                  <a:srgbClr val="000000"/>
                </a:solidFill>
                <a:latin typeface="Calibri" panose="020F0502020204030204" pitchFamily="34" charset="0"/>
                <a:cs typeface="Calibri" panose="020F0502020204030204" pitchFamily="34" charset="0"/>
              </a:rPr>
              <a:t> = </a:t>
            </a:r>
            <a:r>
              <a:rPr lang="en-US" dirty="0">
                <a:solidFill>
                  <a:srgbClr val="A31515"/>
                </a:solidFill>
                <a:latin typeface="Calibri" panose="020F0502020204030204" pitchFamily="34" charset="0"/>
                <a:cs typeface="Calibri" panose="020F0502020204030204" pitchFamily="34" charset="0"/>
              </a:rPr>
              <a:t>"INCREMENT"</a:t>
            </a:r>
            <a:endParaRPr lang="en-US" dirty="0">
              <a:solidFill>
                <a:srgbClr val="000000"/>
              </a:solidFill>
              <a:latin typeface="Calibri" panose="020F0502020204030204" pitchFamily="34" charset="0"/>
              <a:cs typeface="Calibri" panose="020F0502020204030204" pitchFamily="34" charset="0"/>
            </a:endParaRPr>
          </a:p>
          <a:p>
            <a:r>
              <a:rPr lang="en-US" dirty="0">
                <a:solidFill>
                  <a:srgbClr val="AF00DB"/>
                </a:solidFill>
                <a:latin typeface="Calibri" panose="020F0502020204030204" pitchFamily="34" charset="0"/>
                <a:cs typeface="Calibri" panose="020F0502020204030204" pitchFamily="34" charset="0"/>
              </a:rPr>
              <a:t>export</a:t>
            </a:r>
            <a:r>
              <a:rPr lang="en-US" dirty="0">
                <a:solidFill>
                  <a:srgbClr val="000000"/>
                </a:solidFill>
                <a:latin typeface="Calibri" panose="020F0502020204030204" pitchFamily="34" charset="0"/>
                <a:cs typeface="Calibri" panose="020F0502020204030204" pitchFamily="34" charset="0"/>
              </a:rPr>
              <a:t> </a:t>
            </a:r>
            <a:r>
              <a:rPr lang="en-US" dirty="0" err="1">
                <a:solidFill>
                  <a:srgbClr val="0000FF"/>
                </a:solidFill>
                <a:latin typeface="Calibri" panose="020F0502020204030204" pitchFamily="34" charset="0"/>
                <a:cs typeface="Calibri" panose="020F0502020204030204" pitchFamily="34" charset="0"/>
              </a:rPr>
              <a:t>const</a:t>
            </a:r>
            <a:r>
              <a:rPr lang="en-US" dirty="0">
                <a:solidFill>
                  <a:srgbClr val="000000"/>
                </a:solidFill>
                <a:latin typeface="Calibri" panose="020F0502020204030204" pitchFamily="34" charset="0"/>
                <a:cs typeface="Calibri" panose="020F0502020204030204" pitchFamily="34" charset="0"/>
              </a:rPr>
              <a:t> </a:t>
            </a:r>
            <a:r>
              <a:rPr lang="en-US" dirty="0">
                <a:solidFill>
                  <a:srgbClr val="0070C1"/>
                </a:solidFill>
                <a:latin typeface="Calibri" panose="020F0502020204030204" pitchFamily="34" charset="0"/>
                <a:cs typeface="Calibri" panose="020F0502020204030204" pitchFamily="34" charset="0"/>
              </a:rPr>
              <a:t>DECREMENT</a:t>
            </a:r>
            <a:r>
              <a:rPr lang="en-US" dirty="0">
                <a:solidFill>
                  <a:srgbClr val="000000"/>
                </a:solidFill>
                <a:latin typeface="Calibri" panose="020F0502020204030204" pitchFamily="34" charset="0"/>
                <a:cs typeface="Calibri" panose="020F0502020204030204" pitchFamily="34" charset="0"/>
              </a:rPr>
              <a:t> = </a:t>
            </a:r>
            <a:r>
              <a:rPr lang="en-US" dirty="0">
                <a:solidFill>
                  <a:srgbClr val="A31515"/>
                </a:solidFill>
                <a:latin typeface="Calibri" panose="020F0502020204030204" pitchFamily="34" charset="0"/>
                <a:cs typeface="Calibri" panose="020F0502020204030204" pitchFamily="34" charset="0"/>
              </a:rPr>
              <a:t>"DECREMENT"</a:t>
            </a:r>
            <a:endParaRPr lang="en-US" dirty="0">
              <a:solidFill>
                <a:srgbClr val="000000"/>
              </a:solidFill>
              <a:latin typeface="Calibri" panose="020F0502020204030204" pitchFamily="34" charset="0"/>
              <a:cs typeface="Calibri" panose="020F0502020204030204" pitchFamily="34" charset="0"/>
            </a:endParaRPr>
          </a:p>
          <a:p>
            <a:r>
              <a:rPr lang="en-US" dirty="0">
                <a:solidFill>
                  <a:srgbClr val="AF00DB"/>
                </a:solidFill>
                <a:latin typeface="Calibri" panose="020F0502020204030204" pitchFamily="34" charset="0"/>
                <a:cs typeface="Calibri" panose="020F0502020204030204" pitchFamily="34" charset="0"/>
              </a:rPr>
              <a:t>export</a:t>
            </a:r>
            <a:r>
              <a:rPr lang="en-US" dirty="0">
                <a:solidFill>
                  <a:srgbClr val="000000"/>
                </a:solidFill>
                <a:latin typeface="Calibri" panose="020F0502020204030204" pitchFamily="34" charset="0"/>
                <a:cs typeface="Calibri" panose="020F0502020204030204" pitchFamily="34" charset="0"/>
              </a:rPr>
              <a:t> </a:t>
            </a:r>
            <a:r>
              <a:rPr lang="en-US" dirty="0" err="1">
                <a:solidFill>
                  <a:srgbClr val="0000FF"/>
                </a:solidFill>
                <a:latin typeface="Calibri" panose="020F0502020204030204" pitchFamily="34" charset="0"/>
                <a:cs typeface="Calibri" panose="020F0502020204030204" pitchFamily="34" charset="0"/>
              </a:rPr>
              <a:t>const</a:t>
            </a:r>
            <a:r>
              <a:rPr lang="en-US" dirty="0">
                <a:solidFill>
                  <a:srgbClr val="000000"/>
                </a:solidFill>
                <a:latin typeface="Calibri" panose="020F0502020204030204" pitchFamily="34" charset="0"/>
                <a:cs typeface="Calibri" panose="020F0502020204030204" pitchFamily="34" charset="0"/>
              </a:rPr>
              <a:t> </a:t>
            </a:r>
            <a:r>
              <a:rPr lang="en-US" dirty="0">
                <a:solidFill>
                  <a:srgbClr val="0070C1"/>
                </a:solidFill>
                <a:latin typeface="Calibri" panose="020F0502020204030204" pitchFamily="34" charset="0"/>
                <a:cs typeface="Calibri" panose="020F0502020204030204" pitchFamily="34" charset="0"/>
              </a:rPr>
              <a:t>STORE_RESULT</a:t>
            </a:r>
            <a:r>
              <a:rPr lang="en-US" dirty="0">
                <a:solidFill>
                  <a:srgbClr val="000000"/>
                </a:solidFill>
                <a:latin typeface="Calibri" panose="020F0502020204030204" pitchFamily="34" charset="0"/>
                <a:cs typeface="Calibri" panose="020F0502020204030204" pitchFamily="34" charset="0"/>
              </a:rPr>
              <a:t> = </a:t>
            </a:r>
            <a:r>
              <a:rPr lang="en-US" dirty="0">
                <a:solidFill>
                  <a:srgbClr val="A31515"/>
                </a:solidFill>
                <a:latin typeface="Calibri" panose="020F0502020204030204" pitchFamily="34" charset="0"/>
                <a:cs typeface="Calibri" panose="020F0502020204030204" pitchFamily="34" charset="0"/>
              </a:rPr>
              <a:t>"STORE_RESULT"</a:t>
            </a:r>
            <a:endParaRPr lang="en-US" dirty="0">
              <a:solidFill>
                <a:srgbClr val="000000"/>
              </a:solidFill>
              <a:latin typeface="Calibri" panose="020F0502020204030204" pitchFamily="34" charset="0"/>
              <a:cs typeface="Calibri" panose="020F0502020204030204" pitchFamily="34" charset="0"/>
            </a:endParaRPr>
          </a:p>
          <a:p>
            <a:r>
              <a:rPr lang="en-US" dirty="0">
                <a:solidFill>
                  <a:srgbClr val="AF00DB"/>
                </a:solidFill>
                <a:latin typeface="Calibri" panose="020F0502020204030204" pitchFamily="34" charset="0"/>
                <a:cs typeface="Calibri" panose="020F0502020204030204" pitchFamily="34" charset="0"/>
              </a:rPr>
              <a:t>export</a:t>
            </a:r>
            <a:r>
              <a:rPr lang="en-US" dirty="0">
                <a:solidFill>
                  <a:srgbClr val="000000"/>
                </a:solidFill>
                <a:latin typeface="Calibri" panose="020F0502020204030204" pitchFamily="34" charset="0"/>
                <a:cs typeface="Calibri" panose="020F0502020204030204" pitchFamily="34" charset="0"/>
              </a:rPr>
              <a:t> </a:t>
            </a:r>
            <a:r>
              <a:rPr lang="en-US" dirty="0" err="1">
                <a:solidFill>
                  <a:srgbClr val="0000FF"/>
                </a:solidFill>
                <a:latin typeface="Calibri" panose="020F0502020204030204" pitchFamily="34" charset="0"/>
                <a:cs typeface="Calibri" panose="020F0502020204030204" pitchFamily="34" charset="0"/>
              </a:rPr>
              <a:t>const</a:t>
            </a:r>
            <a:r>
              <a:rPr lang="en-US" dirty="0">
                <a:solidFill>
                  <a:srgbClr val="000000"/>
                </a:solidFill>
                <a:latin typeface="Calibri" panose="020F0502020204030204" pitchFamily="34" charset="0"/>
                <a:cs typeface="Calibri" panose="020F0502020204030204" pitchFamily="34" charset="0"/>
              </a:rPr>
              <a:t> </a:t>
            </a:r>
            <a:r>
              <a:rPr lang="en-US" dirty="0">
                <a:solidFill>
                  <a:srgbClr val="0070C1"/>
                </a:solidFill>
                <a:latin typeface="Calibri" panose="020F0502020204030204" pitchFamily="34" charset="0"/>
                <a:cs typeface="Calibri" panose="020F0502020204030204" pitchFamily="34" charset="0"/>
              </a:rPr>
              <a:t>ADD</a:t>
            </a:r>
            <a:r>
              <a:rPr lang="en-US" dirty="0">
                <a:solidFill>
                  <a:srgbClr val="000000"/>
                </a:solidFill>
                <a:latin typeface="Calibri" panose="020F0502020204030204" pitchFamily="34" charset="0"/>
                <a:cs typeface="Calibri" panose="020F0502020204030204" pitchFamily="34" charset="0"/>
              </a:rPr>
              <a:t> = </a:t>
            </a:r>
            <a:r>
              <a:rPr lang="en-US" dirty="0">
                <a:solidFill>
                  <a:srgbClr val="A31515"/>
                </a:solidFill>
                <a:latin typeface="Calibri" panose="020F0502020204030204" pitchFamily="34" charset="0"/>
                <a:cs typeface="Calibri" panose="020F0502020204030204" pitchFamily="34" charset="0"/>
              </a:rPr>
              <a:t>"ADD"</a:t>
            </a:r>
            <a:endParaRPr lang="en-US" dirty="0">
              <a:solidFill>
                <a:srgbClr val="000000"/>
              </a:solidFill>
              <a:latin typeface="Calibri" panose="020F0502020204030204" pitchFamily="34" charset="0"/>
              <a:cs typeface="Calibri" panose="020F0502020204030204" pitchFamily="34" charset="0"/>
            </a:endParaRPr>
          </a:p>
          <a:p>
            <a:r>
              <a:rPr lang="en-US" dirty="0">
                <a:solidFill>
                  <a:srgbClr val="AF00DB"/>
                </a:solidFill>
                <a:latin typeface="Calibri" panose="020F0502020204030204" pitchFamily="34" charset="0"/>
                <a:cs typeface="Calibri" panose="020F0502020204030204" pitchFamily="34" charset="0"/>
              </a:rPr>
              <a:t>export</a:t>
            </a:r>
            <a:r>
              <a:rPr lang="en-US" dirty="0">
                <a:solidFill>
                  <a:srgbClr val="000000"/>
                </a:solidFill>
                <a:latin typeface="Calibri" panose="020F0502020204030204" pitchFamily="34" charset="0"/>
                <a:cs typeface="Calibri" panose="020F0502020204030204" pitchFamily="34" charset="0"/>
              </a:rPr>
              <a:t> </a:t>
            </a:r>
            <a:r>
              <a:rPr lang="en-US" dirty="0" err="1">
                <a:solidFill>
                  <a:srgbClr val="0000FF"/>
                </a:solidFill>
                <a:latin typeface="Calibri" panose="020F0502020204030204" pitchFamily="34" charset="0"/>
                <a:cs typeface="Calibri" panose="020F0502020204030204" pitchFamily="34" charset="0"/>
              </a:rPr>
              <a:t>const</a:t>
            </a:r>
            <a:r>
              <a:rPr lang="en-US" dirty="0">
                <a:solidFill>
                  <a:srgbClr val="000000"/>
                </a:solidFill>
                <a:latin typeface="Calibri" panose="020F0502020204030204" pitchFamily="34" charset="0"/>
                <a:cs typeface="Calibri" panose="020F0502020204030204" pitchFamily="34" charset="0"/>
              </a:rPr>
              <a:t> </a:t>
            </a:r>
            <a:r>
              <a:rPr lang="en-US" dirty="0">
                <a:solidFill>
                  <a:srgbClr val="0070C1"/>
                </a:solidFill>
                <a:latin typeface="Calibri" panose="020F0502020204030204" pitchFamily="34" charset="0"/>
                <a:cs typeface="Calibri" panose="020F0502020204030204" pitchFamily="34" charset="0"/>
              </a:rPr>
              <a:t>SUBTRACT</a:t>
            </a:r>
            <a:r>
              <a:rPr lang="en-US" dirty="0">
                <a:solidFill>
                  <a:srgbClr val="000000"/>
                </a:solidFill>
                <a:latin typeface="Calibri" panose="020F0502020204030204" pitchFamily="34" charset="0"/>
                <a:cs typeface="Calibri" panose="020F0502020204030204" pitchFamily="34" charset="0"/>
              </a:rPr>
              <a:t> = </a:t>
            </a:r>
            <a:r>
              <a:rPr lang="en-US" dirty="0">
                <a:solidFill>
                  <a:srgbClr val="A31515"/>
                </a:solidFill>
                <a:latin typeface="Calibri" panose="020F0502020204030204" pitchFamily="34" charset="0"/>
                <a:cs typeface="Calibri" panose="020F0502020204030204" pitchFamily="34" charset="0"/>
              </a:rPr>
              <a:t>"SUBTRACT"</a:t>
            </a:r>
            <a:endParaRPr lang="en-US" dirty="0">
              <a:solidFill>
                <a:srgbClr val="000000"/>
              </a:solidFill>
              <a:latin typeface="Calibri" panose="020F0502020204030204" pitchFamily="34" charset="0"/>
              <a:cs typeface="Calibri" panose="020F0502020204030204" pitchFamily="34" charset="0"/>
            </a:endParaRPr>
          </a:p>
          <a:p>
            <a:r>
              <a:rPr lang="en-US" dirty="0">
                <a:solidFill>
                  <a:srgbClr val="AF00DB"/>
                </a:solidFill>
                <a:latin typeface="Calibri" panose="020F0502020204030204" pitchFamily="34" charset="0"/>
                <a:cs typeface="Calibri" panose="020F0502020204030204" pitchFamily="34" charset="0"/>
              </a:rPr>
              <a:t>export</a:t>
            </a:r>
            <a:r>
              <a:rPr lang="en-US" dirty="0">
                <a:solidFill>
                  <a:srgbClr val="000000"/>
                </a:solidFill>
                <a:latin typeface="Calibri" panose="020F0502020204030204" pitchFamily="34" charset="0"/>
                <a:cs typeface="Calibri" panose="020F0502020204030204" pitchFamily="34" charset="0"/>
              </a:rPr>
              <a:t> </a:t>
            </a:r>
            <a:r>
              <a:rPr lang="en-US" dirty="0" err="1">
                <a:solidFill>
                  <a:srgbClr val="0000FF"/>
                </a:solidFill>
                <a:latin typeface="Calibri" panose="020F0502020204030204" pitchFamily="34" charset="0"/>
                <a:cs typeface="Calibri" panose="020F0502020204030204" pitchFamily="34" charset="0"/>
              </a:rPr>
              <a:t>const</a:t>
            </a:r>
            <a:r>
              <a:rPr lang="en-US" dirty="0">
                <a:solidFill>
                  <a:srgbClr val="000000"/>
                </a:solidFill>
                <a:latin typeface="Calibri" panose="020F0502020204030204" pitchFamily="34" charset="0"/>
                <a:cs typeface="Calibri" panose="020F0502020204030204" pitchFamily="34" charset="0"/>
              </a:rPr>
              <a:t> </a:t>
            </a:r>
            <a:r>
              <a:rPr lang="en-US" dirty="0">
                <a:solidFill>
                  <a:srgbClr val="0070C1"/>
                </a:solidFill>
                <a:latin typeface="Calibri" panose="020F0502020204030204" pitchFamily="34" charset="0"/>
                <a:cs typeface="Calibri" panose="020F0502020204030204" pitchFamily="34" charset="0"/>
              </a:rPr>
              <a:t>DELETE_RESULT</a:t>
            </a:r>
            <a:r>
              <a:rPr lang="en-US" dirty="0">
                <a:solidFill>
                  <a:srgbClr val="000000"/>
                </a:solidFill>
                <a:latin typeface="Calibri" panose="020F0502020204030204" pitchFamily="34" charset="0"/>
                <a:cs typeface="Calibri" panose="020F0502020204030204" pitchFamily="34" charset="0"/>
              </a:rPr>
              <a:t> = </a:t>
            </a:r>
            <a:r>
              <a:rPr lang="en-US" dirty="0">
                <a:solidFill>
                  <a:srgbClr val="A31515"/>
                </a:solidFill>
                <a:latin typeface="Calibri" panose="020F0502020204030204" pitchFamily="34" charset="0"/>
                <a:cs typeface="Calibri" panose="020F0502020204030204" pitchFamily="34" charset="0"/>
              </a:rPr>
              <a:t>"DELETE_RESULT"</a:t>
            </a:r>
            <a:endParaRPr lang="en-US" dirty="0">
              <a:solidFill>
                <a:srgbClr val="000000"/>
              </a:solidFill>
              <a:latin typeface="Calibri" panose="020F0502020204030204" pitchFamily="34" charset="0"/>
              <a:cs typeface="Calibri" panose="020F0502020204030204" pitchFamily="34" charset="0"/>
            </a:endParaRPr>
          </a:p>
          <a:p>
            <a:br>
              <a:rPr lang="en-US" dirty="0">
                <a:solidFill>
                  <a:srgbClr val="000000"/>
                </a:solidFill>
                <a:latin typeface="Calibri" panose="020F0502020204030204" pitchFamily="34" charset="0"/>
                <a:cs typeface="Calibri" panose="020F0502020204030204" pitchFamily="34" charset="0"/>
              </a:rPr>
            </a:br>
            <a:br>
              <a:rPr lang="en-US" dirty="0">
                <a:solidFill>
                  <a:srgbClr val="000000"/>
                </a:solidFill>
                <a:latin typeface="Calibri" panose="020F0502020204030204" pitchFamily="34" charset="0"/>
                <a:cs typeface="Calibri" panose="020F0502020204030204" pitchFamily="34" charset="0"/>
              </a:rPr>
            </a:br>
            <a:endParaRPr lang="en-US" b="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40653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3600" y="764704"/>
            <a:ext cx="8820000" cy="5265056"/>
          </a:xfrm>
        </p:spPr>
        <p:txBody>
          <a:bodyPr/>
          <a:lstStyle/>
          <a:p>
            <a:r>
              <a:rPr lang="en-US" dirty="0"/>
              <a:t>Many a times having a single reducer may become complex over time. </a:t>
            </a:r>
          </a:p>
          <a:p>
            <a:r>
              <a:rPr lang="en-US" dirty="0"/>
              <a:t>In our counter application, we have results and value which can be split into reducer.</a:t>
            </a:r>
          </a:p>
          <a:p>
            <a:r>
              <a:rPr lang="en-US" dirty="0"/>
              <a:t>So split the reducers in files, </a:t>
            </a:r>
            <a:r>
              <a:rPr lang="en-US" dirty="0" err="1"/>
              <a:t>counter.js</a:t>
            </a:r>
            <a:r>
              <a:rPr lang="en-US" dirty="0"/>
              <a:t> and </a:t>
            </a:r>
            <a:r>
              <a:rPr lang="en-US" dirty="0" err="1"/>
              <a:t>results.js</a:t>
            </a:r>
            <a:r>
              <a:rPr lang="en-US" dirty="0"/>
              <a:t>.</a:t>
            </a:r>
          </a:p>
          <a:p>
            <a:r>
              <a:rPr lang="en-US" dirty="0"/>
              <a:t>Then we need a way to combine these both reducers. React provides with </a:t>
            </a:r>
            <a:r>
              <a:rPr lang="en-US" dirty="0" err="1"/>
              <a:t>combineReducer</a:t>
            </a:r>
            <a:r>
              <a:rPr lang="en-US" dirty="0"/>
              <a:t> function that takes an object as a parameter mapping our reducers to different slices of our state and merging the different reducers</a:t>
            </a:r>
          </a:p>
          <a:p>
            <a:endParaRPr lang="en-US" dirty="0"/>
          </a:p>
          <a:p>
            <a:endParaRPr lang="en-US" dirty="0"/>
          </a:p>
          <a:p>
            <a:endParaRPr lang="en-US" dirty="0"/>
          </a:p>
          <a:p>
            <a:endParaRPr lang="en-US" dirty="0"/>
          </a:p>
          <a:p>
            <a:endParaRPr lang="en-US" dirty="0"/>
          </a:p>
          <a:p>
            <a:r>
              <a:rPr lang="en-US" dirty="0"/>
              <a:t>Now to access any of the counter property defined in the </a:t>
            </a:r>
            <a:r>
              <a:rPr lang="en-US" dirty="0" err="1"/>
              <a:t>count.js</a:t>
            </a:r>
            <a:r>
              <a:rPr lang="en-US" dirty="0"/>
              <a:t>, from within the </a:t>
            </a:r>
            <a:r>
              <a:rPr lang="en-US" dirty="0" err="1"/>
              <a:t>Counter.js</a:t>
            </a:r>
            <a:r>
              <a:rPr lang="en-US" dirty="0"/>
              <a:t>, use the following syntax</a:t>
            </a:r>
          </a:p>
        </p:txBody>
      </p:sp>
      <p:sp>
        <p:nvSpPr>
          <p:cNvPr id="3" name="Title 2"/>
          <p:cNvSpPr>
            <a:spLocks noGrp="1"/>
          </p:cNvSpPr>
          <p:nvPr>
            <p:ph type="title"/>
          </p:nvPr>
        </p:nvSpPr>
        <p:spPr/>
        <p:txBody>
          <a:bodyPr/>
          <a:lstStyle/>
          <a:p>
            <a:r>
              <a:rPr lang="en-US" dirty="0"/>
              <a:t>Combine Reducers</a:t>
            </a:r>
          </a:p>
        </p:txBody>
      </p:sp>
      <p:sp>
        <p:nvSpPr>
          <p:cNvPr id="4" name="Rectangle 3">
            <a:extLst>
              <a:ext uri="{FF2B5EF4-FFF2-40B4-BE49-F238E27FC236}">
                <a16:creationId xmlns:a16="http://schemas.microsoft.com/office/drawing/2014/main" id="{435A44C0-E236-AC4E-B8B3-CDC686831E9F}"/>
              </a:ext>
            </a:extLst>
          </p:cNvPr>
          <p:cNvSpPr/>
          <p:nvPr/>
        </p:nvSpPr>
        <p:spPr>
          <a:xfrm>
            <a:off x="1475656" y="2708920"/>
            <a:ext cx="4032448" cy="1200329"/>
          </a:xfrm>
          <a:prstGeom prst="rect">
            <a:avLst/>
          </a:prstGeom>
          <a:ln>
            <a:solidFill>
              <a:schemeClr val="accent1"/>
            </a:solidFill>
          </a:ln>
        </p:spPr>
        <p:txBody>
          <a:bodyPr wrap="square">
            <a:spAutoFit/>
          </a:bodyPr>
          <a:lstStyle/>
          <a:p>
            <a:r>
              <a:rPr lang="en-US" dirty="0" err="1">
                <a:solidFill>
                  <a:srgbClr val="0000FF"/>
                </a:solidFill>
                <a:latin typeface="Calibri" panose="020F0502020204030204" pitchFamily="34" charset="0"/>
                <a:cs typeface="Calibri" panose="020F0502020204030204" pitchFamily="34" charset="0"/>
              </a:rPr>
              <a:t>const</a:t>
            </a:r>
            <a:r>
              <a:rPr lang="en-US" dirty="0">
                <a:solidFill>
                  <a:srgbClr val="000000"/>
                </a:solidFill>
                <a:latin typeface="Calibri" panose="020F0502020204030204" pitchFamily="34" charset="0"/>
                <a:cs typeface="Calibri" panose="020F0502020204030204" pitchFamily="34" charset="0"/>
              </a:rPr>
              <a:t> </a:t>
            </a:r>
            <a:r>
              <a:rPr lang="en-US" dirty="0" err="1">
                <a:solidFill>
                  <a:srgbClr val="795E26"/>
                </a:solidFill>
                <a:latin typeface="Calibri" panose="020F0502020204030204" pitchFamily="34" charset="0"/>
                <a:cs typeface="Calibri" panose="020F0502020204030204" pitchFamily="34" charset="0"/>
              </a:rPr>
              <a:t>rootReducer</a:t>
            </a:r>
            <a:r>
              <a:rPr lang="en-US" dirty="0">
                <a:solidFill>
                  <a:srgbClr val="000000"/>
                </a:solidFill>
                <a:latin typeface="Calibri" panose="020F0502020204030204" pitchFamily="34" charset="0"/>
                <a:cs typeface="Calibri" panose="020F0502020204030204" pitchFamily="34" charset="0"/>
              </a:rPr>
              <a:t> = </a:t>
            </a:r>
            <a:r>
              <a:rPr lang="en-US" dirty="0" err="1">
                <a:solidFill>
                  <a:srgbClr val="795E26"/>
                </a:solidFill>
                <a:latin typeface="Calibri" panose="020F0502020204030204" pitchFamily="34" charset="0"/>
                <a:cs typeface="Calibri" panose="020F0502020204030204" pitchFamily="34" charset="0"/>
              </a:rPr>
              <a:t>combineReducers</a:t>
            </a:r>
            <a:r>
              <a:rPr lang="en-US" dirty="0">
                <a:solidFill>
                  <a:srgbClr val="000000"/>
                </a:solidFill>
                <a:latin typeface="Calibri" panose="020F0502020204030204" pitchFamily="34" charset="0"/>
                <a:cs typeface="Calibri" panose="020F0502020204030204" pitchFamily="34" charset="0"/>
              </a:rPr>
              <a:t>({</a:t>
            </a:r>
          </a:p>
          <a:p>
            <a:r>
              <a:rPr lang="en-US" dirty="0">
                <a:solidFill>
                  <a:srgbClr val="795E26"/>
                </a:solidFill>
                <a:latin typeface="Calibri" panose="020F0502020204030204" pitchFamily="34" charset="0"/>
                <a:cs typeface="Calibri" panose="020F0502020204030204" pitchFamily="34" charset="0"/>
              </a:rPr>
              <a:t>	</a:t>
            </a:r>
            <a:r>
              <a:rPr lang="en-US" dirty="0" err="1">
                <a:solidFill>
                  <a:srgbClr val="795E26"/>
                </a:solidFill>
                <a:latin typeface="Calibri" panose="020F0502020204030204" pitchFamily="34" charset="0"/>
                <a:cs typeface="Calibri" panose="020F0502020204030204" pitchFamily="34" charset="0"/>
              </a:rPr>
              <a:t>ctrReducer</a:t>
            </a:r>
            <a:r>
              <a:rPr lang="en-US" dirty="0" err="1">
                <a:solidFill>
                  <a:srgbClr val="001080"/>
                </a:solidFill>
                <a:latin typeface="Calibri" panose="020F0502020204030204" pitchFamily="34" charset="0"/>
                <a:cs typeface="Calibri" panose="020F0502020204030204" pitchFamily="34" charset="0"/>
              </a:rPr>
              <a:t>:</a:t>
            </a:r>
            <a:r>
              <a:rPr lang="en-US" dirty="0" err="1">
                <a:solidFill>
                  <a:srgbClr val="795E26"/>
                </a:solidFill>
                <a:latin typeface="Calibri" panose="020F0502020204030204" pitchFamily="34" charset="0"/>
                <a:cs typeface="Calibri" panose="020F0502020204030204" pitchFamily="34" charset="0"/>
              </a:rPr>
              <a:t>countReducer</a:t>
            </a:r>
            <a:r>
              <a:rPr lang="en-US" dirty="0">
                <a:solidFill>
                  <a:srgbClr val="000000"/>
                </a:solidFill>
                <a:latin typeface="Calibri" panose="020F0502020204030204" pitchFamily="34" charset="0"/>
                <a:cs typeface="Calibri" panose="020F0502020204030204" pitchFamily="34" charset="0"/>
              </a:rPr>
              <a:t>,</a:t>
            </a:r>
          </a:p>
          <a:p>
            <a:r>
              <a:rPr lang="en-US" dirty="0">
                <a:solidFill>
                  <a:srgbClr val="795E26"/>
                </a:solidFill>
                <a:latin typeface="Calibri" panose="020F0502020204030204" pitchFamily="34" charset="0"/>
                <a:cs typeface="Calibri" panose="020F0502020204030204" pitchFamily="34" charset="0"/>
              </a:rPr>
              <a:t>	</a:t>
            </a:r>
            <a:r>
              <a:rPr lang="en-US" dirty="0" err="1">
                <a:solidFill>
                  <a:srgbClr val="795E26"/>
                </a:solidFill>
                <a:latin typeface="Calibri" panose="020F0502020204030204" pitchFamily="34" charset="0"/>
                <a:cs typeface="Calibri" panose="020F0502020204030204" pitchFamily="34" charset="0"/>
              </a:rPr>
              <a:t>resReducer</a:t>
            </a:r>
            <a:r>
              <a:rPr lang="en-US" dirty="0" err="1">
                <a:solidFill>
                  <a:srgbClr val="001080"/>
                </a:solidFill>
                <a:latin typeface="Calibri" panose="020F0502020204030204" pitchFamily="34" charset="0"/>
                <a:cs typeface="Calibri" panose="020F0502020204030204" pitchFamily="34" charset="0"/>
              </a:rPr>
              <a:t>:</a:t>
            </a:r>
            <a:r>
              <a:rPr lang="en-US" dirty="0" err="1">
                <a:solidFill>
                  <a:srgbClr val="795E26"/>
                </a:solidFill>
                <a:latin typeface="Calibri" panose="020F0502020204030204" pitchFamily="34" charset="0"/>
                <a:cs typeface="Calibri" panose="020F0502020204030204" pitchFamily="34" charset="0"/>
              </a:rPr>
              <a:t>resultReducer</a:t>
            </a:r>
            <a:endParaRPr lang="en-US" dirty="0">
              <a:solidFill>
                <a:srgbClr val="000000"/>
              </a:solidFill>
              <a:latin typeface="Calibri" panose="020F0502020204030204" pitchFamily="34" charset="0"/>
              <a:cs typeface="Calibri" panose="020F0502020204030204" pitchFamily="34" charset="0"/>
            </a:endParaRPr>
          </a:p>
          <a:p>
            <a:r>
              <a:rPr lang="en-US" dirty="0">
                <a:solidFill>
                  <a:srgbClr val="000000"/>
                </a:solidFill>
                <a:latin typeface="Calibri" panose="020F0502020204030204" pitchFamily="34" charset="0"/>
                <a:cs typeface="Calibri" panose="020F0502020204030204" pitchFamily="34" charset="0"/>
              </a:rPr>
              <a:t>})</a:t>
            </a:r>
            <a:endParaRPr lang="en-US" b="0" dirty="0">
              <a:solidFill>
                <a:srgbClr val="000000"/>
              </a:solidFill>
              <a:effectLst/>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2729D0CF-0D81-F848-9984-4BA4355D0564}"/>
              </a:ext>
            </a:extLst>
          </p:cNvPr>
          <p:cNvSpPr/>
          <p:nvPr/>
        </p:nvSpPr>
        <p:spPr>
          <a:xfrm>
            <a:off x="1471311" y="3935783"/>
            <a:ext cx="4572000" cy="369332"/>
          </a:xfrm>
          <a:prstGeom prst="rect">
            <a:avLst/>
          </a:prstGeom>
        </p:spPr>
        <p:txBody>
          <a:bodyPr>
            <a:spAutoFit/>
          </a:bodyPr>
          <a:lstStyle/>
          <a:p>
            <a:r>
              <a:rPr lang="en-US" dirty="0" err="1">
                <a:solidFill>
                  <a:srgbClr val="0000FF"/>
                </a:solidFill>
                <a:latin typeface="Calibri" panose="020F0502020204030204" pitchFamily="34" charset="0"/>
                <a:cs typeface="Calibri" panose="020F0502020204030204" pitchFamily="34" charset="0"/>
              </a:rPr>
              <a:t>const</a:t>
            </a:r>
            <a:r>
              <a:rPr lang="en-US" dirty="0">
                <a:solidFill>
                  <a:srgbClr val="000000"/>
                </a:solidFill>
                <a:latin typeface="Calibri" panose="020F0502020204030204" pitchFamily="34" charset="0"/>
                <a:cs typeface="Calibri" panose="020F0502020204030204" pitchFamily="34" charset="0"/>
              </a:rPr>
              <a:t> </a:t>
            </a:r>
            <a:r>
              <a:rPr lang="en-US" dirty="0">
                <a:solidFill>
                  <a:srgbClr val="0070C1"/>
                </a:solidFill>
                <a:latin typeface="Calibri" panose="020F0502020204030204" pitchFamily="34" charset="0"/>
                <a:cs typeface="Calibri" panose="020F0502020204030204" pitchFamily="34" charset="0"/>
              </a:rPr>
              <a:t>store</a:t>
            </a:r>
            <a:r>
              <a:rPr lang="en-US" dirty="0">
                <a:solidFill>
                  <a:srgbClr val="000000"/>
                </a:solidFill>
                <a:latin typeface="Calibri" panose="020F0502020204030204" pitchFamily="34" charset="0"/>
                <a:cs typeface="Calibri" panose="020F0502020204030204" pitchFamily="34" charset="0"/>
              </a:rPr>
              <a:t> = </a:t>
            </a:r>
            <a:r>
              <a:rPr lang="en-US" dirty="0" err="1">
                <a:solidFill>
                  <a:srgbClr val="795E26"/>
                </a:solidFill>
                <a:latin typeface="Calibri" panose="020F0502020204030204" pitchFamily="34" charset="0"/>
                <a:cs typeface="Calibri" panose="020F0502020204030204" pitchFamily="34" charset="0"/>
              </a:rPr>
              <a:t>createStore</a:t>
            </a:r>
            <a:r>
              <a:rPr lang="en-US" dirty="0">
                <a:solidFill>
                  <a:srgbClr val="000000"/>
                </a:solidFill>
                <a:latin typeface="Calibri" panose="020F0502020204030204" pitchFamily="34" charset="0"/>
                <a:cs typeface="Calibri" panose="020F0502020204030204" pitchFamily="34" charset="0"/>
              </a:rPr>
              <a:t>(</a:t>
            </a:r>
            <a:r>
              <a:rPr lang="en-US" dirty="0" err="1">
                <a:solidFill>
                  <a:srgbClr val="795E26"/>
                </a:solidFill>
                <a:latin typeface="Calibri" panose="020F0502020204030204" pitchFamily="34" charset="0"/>
                <a:cs typeface="Calibri" panose="020F0502020204030204" pitchFamily="34" charset="0"/>
              </a:rPr>
              <a:t>rootReducer</a:t>
            </a:r>
            <a:r>
              <a:rPr lang="en-US" dirty="0">
                <a:solidFill>
                  <a:srgbClr val="000000"/>
                </a:solidFill>
                <a:latin typeface="Calibri" panose="020F0502020204030204" pitchFamily="34" charset="0"/>
                <a:cs typeface="Calibri" panose="020F0502020204030204" pitchFamily="34" charset="0"/>
              </a:rPr>
              <a:t>)</a:t>
            </a:r>
            <a:endParaRPr lang="en-US" b="0" dirty="0">
              <a:solidFill>
                <a:srgbClr val="000000"/>
              </a:solidFill>
              <a:effectLst/>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4F79436B-B610-3240-B343-291BFE00DA22}"/>
              </a:ext>
            </a:extLst>
          </p:cNvPr>
          <p:cNvSpPr/>
          <p:nvPr/>
        </p:nvSpPr>
        <p:spPr>
          <a:xfrm>
            <a:off x="899592" y="5085184"/>
            <a:ext cx="7128792" cy="1477328"/>
          </a:xfrm>
          <a:prstGeom prst="rect">
            <a:avLst/>
          </a:prstGeom>
        </p:spPr>
        <p:txBody>
          <a:bodyPr wrap="square">
            <a:spAutoFit/>
          </a:bodyPr>
          <a:lstStyle/>
          <a:p>
            <a:r>
              <a:rPr lang="en-US" dirty="0" err="1">
                <a:solidFill>
                  <a:srgbClr val="0000FF"/>
                </a:solidFill>
                <a:latin typeface="Calibri" panose="020F0502020204030204" pitchFamily="34" charset="0"/>
                <a:cs typeface="Calibri" panose="020F0502020204030204" pitchFamily="34" charset="0"/>
              </a:rPr>
              <a:t>const</a:t>
            </a:r>
            <a:r>
              <a:rPr lang="en-US" dirty="0">
                <a:solidFill>
                  <a:srgbClr val="000000"/>
                </a:solidFill>
                <a:latin typeface="Calibri" panose="020F0502020204030204" pitchFamily="34" charset="0"/>
                <a:cs typeface="Calibri" panose="020F0502020204030204" pitchFamily="34" charset="0"/>
              </a:rPr>
              <a:t> </a:t>
            </a:r>
            <a:r>
              <a:rPr lang="en-US" dirty="0" err="1">
                <a:solidFill>
                  <a:srgbClr val="795E26"/>
                </a:solidFill>
                <a:latin typeface="Calibri" panose="020F0502020204030204" pitchFamily="34" charset="0"/>
                <a:cs typeface="Calibri" panose="020F0502020204030204" pitchFamily="34" charset="0"/>
              </a:rPr>
              <a:t>mapStateToProps</a:t>
            </a:r>
            <a:r>
              <a:rPr lang="en-US" dirty="0">
                <a:solidFill>
                  <a:srgbClr val="000000"/>
                </a:solidFill>
                <a:latin typeface="Calibri" panose="020F0502020204030204" pitchFamily="34" charset="0"/>
                <a:cs typeface="Calibri" panose="020F0502020204030204" pitchFamily="34" charset="0"/>
              </a:rPr>
              <a:t> = (</a:t>
            </a:r>
            <a:r>
              <a:rPr lang="en-US" dirty="0">
                <a:solidFill>
                  <a:srgbClr val="001080"/>
                </a:solidFill>
                <a:latin typeface="Calibri" panose="020F0502020204030204" pitchFamily="34" charset="0"/>
                <a:cs typeface="Calibri" panose="020F0502020204030204" pitchFamily="34" charset="0"/>
              </a:rPr>
              <a:t>state</a:t>
            </a:r>
            <a:r>
              <a:rPr lang="en-US" dirty="0">
                <a:solidFill>
                  <a:srgbClr val="000000"/>
                </a:solidFill>
                <a:latin typeface="Calibri" panose="020F0502020204030204" pitchFamily="34" charset="0"/>
                <a:cs typeface="Calibri" panose="020F0502020204030204" pitchFamily="34" charset="0"/>
              </a:rPr>
              <a:t>)</a:t>
            </a:r>
            <a:r>
              <a:rPr lang="en-US" dirty="0">
                <a:solidFill>
                  <a:srgbClr val="0000FF"/>
                </a:solidFill>
                <a:latin typeface="Calibri" panose="020F0502020204030204" pitchFamily="34" charset="0"/>
                <a:cs typeface="Calibri" panose="020F0502020204030204" pitchFamily="34" charset="0"/>
              </a:rPr>
              <a:t>=&gt;</a:t>
            </a:r>
            <a:r>
              <a:rPr lang="en-US" dirty="0">
                <a:solidFill>
                  <a:srgbClr val="000000"/>
                </a:solidFill>
                <a:latin typeface="Calibri" panose="020F0502020204030204" pitchFamily="34" charset="0"/>
                <a:cs typeface="Calibri" panose="020F0502020204030204" pitchFamily="34" charset="0"/>
              </a:rPr>
              <a:t>{ </a:t>
            </a:r>
            <a:r>
              <a:rPr lang="en-US" dirty="0">
                <a:solidFill>
                  <a:srgbClr val="AF00DB"/>
                </a:solidFill>
                <a:latin typeface="Calibri" panose="020F0502020204030204" pitchFamily="34" charset="0"/>
                <a:cs typeface="Calibri" panose="020F0502020204030204" pitchFamily="34" charset="0"/>
              </a:rPr>
              <a:t>return</a:t>
            </a:r>
            <a:r>
              <a:rPr lang="en-US" dirty="0">
                <a:solidFill>
                  <a:srgbClr val="000000"/>
                </a:solidFill>
                <a:latin typeface="Calibri" panose="020F0502020204030204" pitchFamily="34" charset="0"/>
                <a:cs typeface="Calibri" panose="020F0502020204030204" pitchFamily="34" charset="0"/>
              </a:rPr>
              <a:t>{</a:t>
            </a:r>
          </a:p>
          <a:p>
            <a:r>
              <a:rPr lang="en-US" dirty="0">
                <a:solidFill>
                  <a:srgbClr val="001080"/>
                </a:solidFill>
                <a:latin typeface="Calibri" panose="020F0502020204030204" pitchFamily="34" charset="0"/>
                <a:cs typeface="Calibri" panose="020F0502020204030204" pitchFamily="34" charset="0"/>
              </a:rPr>
              <a:t>	</a:t>
            </a:r>
            <a:r>
              <a:rPr lang="en-US" dirty="0" err="1">
                <a:solidFill>
                  <a:srgbClr val="001080"/>
                </a:solidFill>
                <a:latin typeface="Calibri" panose="020F0502020204030204" pitchFamily="34" charset="0"/>
                <a:cs typeface="Calibri" panose="020F0502020204030204" pitchFamily="34" charset="0"/>
              </a:rPr>
              <a:t>ctr</a:t>
            </a:r>
            <a:r>
              <a:rPr lang="en-US" dirty="0">
                <a:solidFill>
                  <a:srgbClr val="001080"/>
                </a:solidFill>
                <a:latin typeface="Calibri" panose="020F0502020204030204" pitchFamily="34" charset="0"/>
                <a:cs typeface="Calibri" panose="020F0502020204030204" pitchFamily="34" charset="0"/>
              </a:rPr>
              <a:t>:</a:t>
            </a:r>
            <a:r>
              <a:rPr lang="en-US" dirty="0">
                <a:solidFill>
                  <a:srgbClr val="000000"/>
                </a:solidFill>
                <a:latin typeface="Calibri" panose="020F0502020204030204" pitchFamily="34" charset="0"/>
                <a:cs typeface="Calibri" panose="020F0502020204030204" pitchFamily="34" charset="0"/>
              </a:rPr>
              <a:t> </a:t>
            </a:r>
            <a:r>
              <a:rPr lang="en-US" dirty="0" err="1">
                <a:solidFill>
                  <a:srgbClr val="001080"/>
                </a:solidFill>
                <a:latin typeface="Calibri" panose="020F0502020204030204" pitchFamily="34" charset="0"/>
                <a:cs typeface="Calibri" panose="020F0502020204030204" pitchFamily="34" charset="0"/>
              </a:rPr>
              <a:t>state</a:t>
            </a:r>
            <a:r>
              <a:rPr lang="en-US" dirty="0" err="1">
                <a:solidFill>
                  <a:srgbClr val="000000"/>
                </a:solidFill>
                <a:latin typeface="Calibri" panose="020F0502020204030204" pitchFamily="34" charset="0"/>
                <a:cs typeface="Calibri" panose="020F0502020204030204" pitchFamily="34" charset="0"/>
              </a:rPr>
              <a:t>.</a:t>
            </a:r>
            <a:r>
              <a:rPr lang="en-US" dirty="0" err="1">
                <a:solidFill>
                  <a:srgbClr val="001080"/>
                </a:solidFill>
                <a:latin typeface="Calibri" panose="020F0502020204030204" pitchFamily="34" charset="0"/>
                <a:cs typeface="Calibri" panose="020F0502020204030204" pitchFamily="34" charset="0"/>
              </a:rPr>
              <a:t>ctrReducer</a:t>
            </a:r>
            <a:r>
              <a:rPr lang="en-US" dirty="0" err="1">
                <a:solidFill>
                  <a:srgbClr val="000000"/>
                </a:solidFill>
                <a:latin typeface="Calibri" panose="020F0502020204030204" pitchFamily="34" charset="0"/>
                <a:cs typeface="Calibri" panose="020F0502020204030204" pitchFamily="34" charset="0"/>
              </a:rPr>
              <a:t>.</a:t>
            </a:r>
            <a:r>
              <a:rPr lang="en-US" dirty="0" err="1">
                <a:solidFill>
                  <a:srgbClr val="001080"/>
                </a:solidFill>
                <a:latin typeface="Calibri" panose="020F0502020204030204" pitchFamily="34" charset="0"/>
                <a:cs typeface="Calibri" panose="020F0502020204030204" pitchFamily="34" charset="0"/>
              </a:rPr>
              <a:t>counter</a:t>
            </a:r>
            <a:r>
              <a:rPr lang="en-US" dirty="0">
                <a:solidFill>
                  <a:srgbClr val="000000"/>
                </a:solidFill>
                <a:latin typeface="Calibri" panose="020F0502020204030204" pitchFamily="34" charset="0"/>
                <a:cs typeface="Calibri" panose="020F0502020204030204" pitchFamily="34" charset="0"/>
              </a:rPr>
              <a:t>,</a:t>
            </a:r>
          </a:p>
          <a:p>
            <a:r>
              <a:rPr lang="en-US" dirty="0">
                <a:solidFill>
                  <a:srgbClr val="001080"/>
                </a:solidFill>
                <a:latin typeface="Calibri" panose="020F0502020204030204" pitchFamily="34" charset="0"/>
                <a:cs typeface="Calibri" panose="020F0502020204030204" pitchFamily="34" charset="0"/>
              </a:rPr>
              <a:t>	</a:t>
            </a:r>
            <a:r>
              <a:rPr lang="en-US" dirty="0" err="1">
                <a:solidFill>
                  <a:srgbClr val="001080"/>
                </a:solidFill>
                <a:latin typeface="Calibri" panose="020F0502020204030204" pitchFamily="34" charset="0"/>
                <a:cs typeface="Calibri" panose="020F0502020204030204" pitchFamily="34" charset="0"/>
              </a:rPr>
              <a:t>storeResults</a:t>
            </a:r>
            <a:r>
              <a:rPr lang="en-US" dirty="0">
                <a:solidFill>
                  <a:srgbClr val="001080"/>
                </a:solidFill>
                <a:latin typeface="Calibri" panose="020F0502020204030204" pitchFamily="34" charset="0"/>
                <a:cs typeface="Calibri" panose="020F0502020204030204" pitchFamily="34" charset="0"/>
              </a:rPr>
              <a:t> :</a:t>
            </a:r>
            <a:r>
              <a:rPr lang="en-US" dirty="0">
                <a:solidFill>
                  <a:srgbClr val="000000"/>
                </a:solidFill>
                <a:latin typeface="Calibri" panose="020F0502020204030204" pitchFamily="34" charset="0"/>
                <a:cs typeface="Calibri" panose="020F0502020204030204" pitchFamily="34" charset="0"/>
              </a:rPr>
              <a:t> </a:t>
            </a:r>
            <a:r>
              <a:rPr lang="en-US" dirty="0" err="1">
                <a:solidFill>
                  <a:srgbClr val="001080"/>
                </a:solidFill>
                <a:latin typeface="Calibri" panose="020F0502020204030204" pitchFamily="34" charset="0"/>
                <a:cs typeface="Calibri" panose="020F0502020204030204" pitchFamily="34" charset="0"/>
              </a:rPr>
              <a:t>state</a:t>
            </a:r>
            <a:r>
              <a:rPr lang="en-US" dirty="0" err="1">
                <a:solidFill>
                  <a:srgbClr val="000000"/>
                </a:solidFill>
                <a:latin typeface="Calibri" panose="020F0502020204030204" pitchFamily="34" charset="0"/>
                <a:cs typeface="Calibri" panose="020F0502020204030204" pitchFamily="34" charset="0"/>
              </a:rPr>
              <a:t>.</a:t>
            </a:r>
            <a:r>
              <a:rPr lang="en-US" dirty="0" err="1">
                <a:solidFill>
                  <a:srgbClr val="001080"/>
                </a:solidFill>
                <a:latin typeface="Calibri" panose="020F0502020204030204" pitchFamily="34" charset="0"/>
                <a:cs typeface="Calibri" panose="020F0502020204030204" pitchFamily="34" charset="0"/>
              </a:rPr>
              <a:t>resReducer</a:t>
            </a:r>
            <a:r>
              <a:rPr lang="en-US" dirty="0" err="1">
                <a:solidFill>
                  <a:srgbClr val="000000"/>
                </a:solidFill>
                <a:latin typeface="Calibri" panose="020F0502020204030204" pitchFamily="34" charset="0"/>
                <a:cs typeface="Calibri" panose="020F0502020204030204" pitchFamily="34" charset="0"/>
              </a:rPr>
              <a:t>.</a:t>
            </a:r>
            <a:r>
              <a:rPr lang="en-US" dirty="0" err="1">
                <a:solidFill>
                  <a:srgbClr val="001080"/>
                </a:solidFill>
                <a:latin typeface="Calibri" panose="020F0502020204030204" pitchFamily="34" charset="0"/>
                <a:cs typeface="Calibri" panose="020F0502020204030204" pitchFamily="34" charset="0"/>
              </a:rPr>
              <a:t>results</a:t>
            </a:r>
            <a:endParaRPr lang="en-US" dirty="0">
              <a:solidFill>
                <a:srgbClr val="000000"/>
              </a:solidFill>
              <a:latin typeface="Calibri" panose="020F0502020204030204" pitchFamily="34" charset="0"/>
              <a:cs typeface="Calibri" panose="020F0502020204030204" pitchFamily="34" charset="0"/>
            </a:endParaRPr>
          </a:p>
          <a:p>
            <a:r>
              <a:rPr lang="en-US" dirty="0">
                <a:solidFill>
                  <a:srgbClr val="000000"/>
                </a:solidFill>
                <a:latin typeface="Calibri" panose="020F0502020204030204" pitchFamily="34" charset="0"/>
                <a:cs typeface="Calibri" panose="020F0502020204030204" pitchFamily="34" charset="0"/>
              </a:rPr>
              <a:t>	}</a:t>
            </a:r>
          </a:p>
          <a:p>
            <a:r>
              <a:rPr lang="en-US" dirty="0">
                <a:solidFill>
                  <a:srgbClr val="000000"/>
                </a:solidFill>
                <a:latin typeface="Calibri" panose="020F0502020204030204" pitchFamily="34" charset="0"/>
                <a:cs typeface="Calibri" panose="020F0502020204030204" pitchFamily="34" charset="0"/>
              </a:rPr>
              <a:t>}</a:t>
            </a:r>
            <a:endParaRPr lang="en-US" b="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3483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3600" y="764704"/>
            <a:ext cx="8820000" cy="5265056"/>
          </a:xfrm>
        </p:spPr>
        <p:txBody>
          <a:bodyPr/>
          <a:lstStyle/>
          <a:p>
            <a:r>
              <a:rPr lang="en-US" dirty="0"/>
              <a:t>Now with all the changes, </a:t>
            </a:r>
            <a:r>
              <a:rPr lang="en-US" dirty="0" err="1"/>
              <a:t>Counter.js</a:t>
            </a:r>
            <a:r>
              <a:rPr lang="en-US" dirty="0"/>
              <a:t> is able to access the counter state from </a:t>
            </a:r>
            <a:r>
              <a:rPr lang="en-US" dirty="0" err="1"/>
              <a:t>count.js</a:t>
            </a:r>
            <a:r>
              <a:rPr lang="en-US" dirty="0"/>
              <a:t> file, but result reducer is unable to access the counter state to store the counter value in results array.</a:t>
            </a:r>
          </a:p>
          <a:p>
            <a:r>
              <a:rPr lang="en-US" dirty="0"/>
              <a:t>Reducers don’t have access to the global state. So the way reducers have access to data is by passing in the payload to the reducers.</a:t>
            </a:r>
          </a:p>
          <a:p>
            <a:r>
              <a:rPr lang="en-US" dirty="0"/>
              <a:t>So in </a:t>
            </a:r>
            <a:r>
              <a:rPr lang="en-US" dirty="0" err="1"/>
              <a:t>Counter.js</a:t>
            </a:r>
            <a:r>
              <a:rPr lang="en-US" dirty="0"/>
              <a:t> file, update the </a:t>
            </a:r>
            <a:r>
              <a:rPr lang="en-US" dirty="0" err="1"/>
              <a:t>onStoreResult</a:t>
            </a:r>
            <a:r>
              <a:rPr lang="en-US" dirty="0"/>
              <a:t> for passing the </a:t>
            </a:r>
            <a:r>
              <a:rPr lang="en-US" dirty="0" err="1"/>
              <a:t>ctr</a:t>
            </a:r>
            <a:r>
              <a:rPr lang="en-US" dirty="0"/>
              <a:t> value as follows:</a:t>
            </a:r>
            <a:br>
              <a:rPr lang="en-US" dirty="0"/>
            </a:br>
            <a:r>
              <a:rPr lang="en-US" dirty="0" err="1"/>
              <a:t>onStoreResult</a:t>
            </a:r>
            <a:r>
              <a:rPr lang="en-US" dirty="0"/>
              <a:t> :(result) =&gt; dispatch({</a:t>
            </a:r>
            <a:r>
              <a:rPr lang="en-US" dirty="0" err="1"/>
              <a:t>type:actionTypes.STORE_RESULT,result:result</a:t>
            </a:r>
            <a:r>
              <a:rPr lang="en-US" dirty="0"/>
              <a:t>})</a:t>
            </a:r>
          </a:p>
          <a:p>
            <a:r>
              <a:rPr lang="en-US" dirty="0"/>
              <a:t>Also update the button click to pass the counter value as follows:</a:t>
            </a:r>
            <a:br>
              <a:rPr lang="en-US" dirty="0"/>
            </a:br>
            <a:r>
              <a:rPr lang="en-US" dirty="0"/>
              <a:t>&lt;button </a:t>
            </a:r>
            <a:r>
              <a:rPr lang="en-US" dirty="0" err="1"/>
              <a:t>onClick</a:t>
            </a:r>
            <a:r>
              <a:rPr lang="en-US" dirty="0"/>
              <a:t>={()=&gt;</a:t>
            </a:r>
            <a:r>
              <a:rPr lang="en-US" dirty="0" err="1"/>
              <a:t>this.props.onStoreResult</a:t>
            </a:r>
            <a:r>
              <a:rPr lang="en-US" dirty="0"/>
              <a:t>(</a:t>
            </a:r>
            <a:r>
              <a:rPr lang="en-US" dirty="0" err="1"/>
              <a:t>this.props.ctr</a:t>
            </a:r>
            <a:r>
              <a:rPr lang="en-US" dirty="0"/>
              <a:t>)}&gt;Store Result&lt;/button&gt;</a:t>
            </a:r>
          </a:p>
          <a:p>
            <a:endParaRPr lang="en-US" dirty="0"/>
          </a:p>
        </p:txBody>
      </p:sp>
      <p:sp>
        <p:nvSpPr>
          <p:cNvPr id="3" name="Title 2"/>
          <p:cNvSpPr>
            <a:spLocks noGrp="1"/>
          </p:cNvSpPr>
          <p:nvPr>
            <p:ph type="title"/>
          </p:nvPr>
        </p:nvSpPr>
        <p:spPr/>
        <p:txBody>
          <a:bodyPr/>
          <a:lstStyle/>
          <a:p>
            <a:r>
              <a:rPr lang="en-US" dirty="0"/>
              <a:t>Access state of other reducer</a:t>
            </a:r>
          </a:p>
        </p:txBody>
      </p:sp>
    </p:spTree>
    <p:extLst>
      <p:ext uri="{BB962C8B-B14F-4D97-AF65-F5344CB8AC3E}">
        <p14:creationId xmlns:p14="http://schemas.microsoft.com/office/powerpoint/2010/main" val="2576578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Types of state</a:t>
            </a:r>
          </a:p>
        </p:txBody>
      </p:sp>
      <p:graphicFrame>
        <p:nvGraphicFramePr>
          <p:cNvPr id="6" name="Table 5">
            <a:extLst>
              <a:ext uri="{FF2B5EF4-FFF2-40B4-BE49-F238E27FC236}">
                <a16:creationId xmlns:a16="http://schemas.microsoft.com/office/drawing/2014/main" id="{A9B9FA61-5C76-6247-9CE2-E419BD0E3B21}"/>
              </a:ext>
            </a:extLst>
          </p:cNvPr>
          <p:cNvGraphicFramePr>
            <a:graphicFrameLocks noGrp="1"/>
          </p:cNvGraphicFramePr>
          <p:nvPr>
            <p:extLst>
              <p:ext uri="{D42A27DB-BD31-4B8C-83A1-F6EECF244321}">
                <p14:modId xmlns:p14="http://schemas.microsoft.com/office/powerpoint/2010/main" val="669772770"/>
              </p:ext>
            </p:extLst>
          </p:nvPr>
        </p:nvGraphicFramePr>
        <p:xfrm>
          <a:off x="971600" y="1124744"/>
          <a:ext cx="7128792" cy="4032447"/>
        </p:xfrm>
        <a:graphic>
          <a:graphicData uri="http://schemas.openxmlformats.org/drawingml/2006/table">
            <a:tbl>
              <a:tblPr firstRow="1" bandRow="1">
                <a:tableStyleId>{5C22544A-7EE6-4342-B048-85BDC9FD1C3A}</a:tableStyleId>
              </a:tblPr>
              <a:tblGrid>
                <a:gridCol w="2376264">
                  <a:extLst>
                    <a:ext uri="{9D8B030D-6E8A-4147-A177-3AD203B41FA5}">
                      <a16:colId xmlns:a16="http://schemas.microsoft.com/office/drawing/2014/main" val="3178552143"/>
                    </a:ext>
                  </a:extLst>
                </a:gridCol>
                <a:gridCol w="2376264">
                  <a:extLst>
                    <a:ext uri="{9D8B030D-6E8A-4147-A177-3AD203B41FA5}">
                      <a16:colId xmlns:a16="http://schemas.microsoft.com/office/drawing/2014/main" val="1781899959"/>
                    </a:ext>
                  </a:extLst>
                </a:gridCol>
                <a:gridCol w="2376264">
                  <a:extLst>
                    <a:ext uri="{9D8B030D-6E8A-4147-A177-3AD203B41FA5}">
                      <a16:colId xmlns:a16="http://schemas.microsoft.com/office/drawing/2014/main" val="1606013021"/>
                    </a:ext>
                  </a:extLst>
                </a:gridCol>
              </a:tblGrid>
              <a:tr h="526598">
                <a:tc>
                  <a:txBody>
                    <a:bodyPr/>
                    <a:lstStyle/>
                    <a:p>
                      <a:r>
                        <a:rPr lang="en-US" dirty="0"/>
                        <a:t>TYPE</a:t>
                      </a:r>
                    </a:p>
                  </a:txBody>
                  <a:tcPr/>
                </a:tc>
                <a:tc>
                  <a:txBody>
                    <a:bodyPr/>
                    <a:lstStyle/>
                    <a:p>
                      <a:r>
                        <a:rPr lang="en-US" dirty="0"/>
                        <a:t>EXAMPLE</a:t>
                      </a:r>
                    </a:p>
                  </a:txBody>
                  <a:tcPr/>
                </a:tc>
                <a:tc>
                  <a:txBody>
                    <a:bodyPr/>
                    <a:lstStyle/>
                    <a:p>
                      <a:r>
                        <a:rPr lang="en-US" dirty="0"/>
                        <a:t>USE REDUX</a:t>
                      </a:r>
                    </a:p>
                  </a:txBody>
                  <a:tcPr/>
                </a:tc>
                <a:extLst>
                  <a:ext uri="{0D108BD9-81ED-4DB2-BD59-A6C34878D82A}">
                    <a16:rowId xmlns:a16="http://schemas.microsoft.com/office/drawing/2014/main" val="847584494"/>
                  </a:ext>
                </a:extLst>
              </a:tr>
              <a:tr h="1298463">
                <a:tc>
                  <a:txBody>
                    <a:bodyPr/>
                    <a:lstStyle/>
                    <a:p>
                      <a:r>
                        <a:rPr lang="en-US" dirty="0"/>
                        <a:t>LOCAL UI STATE</a:t>
                      </a:r>
                    </a:p>
                  </a:txBody>
                  <a:tcPr/>
                </a:tc>
                <a:tc>
                  <a:txBody>
                    <a:bodyPr/>
                    <a:lstStyle/>
                    <a:p>
                      <a:r>
                        <a:rPr lang="en-US" dirty="0"/>
                        <a:t>Show / Hide backdrop, Modal boxes</a:t>
                      </a:r>
                    </a:p>
                  </a:txBody>
                  <a:tcPr/>
                </a:tc>
                <a:tc>
                  <a:txBody>
                    <a:bodyPr/>
                    <a:lstStyle/>
                    <a:p>
                      <a:r>
                        <a:rPr lang="en-US" dirty="0"/>
                        <a:t>Manageable by the components</a:t>
                      </a:r>
                    </a:p>
                  </a:txBody>
                  <a:tcPr/>
                </a:tc>
                <a:extLst>
                  <a:ext uri="{0D108BD9-81ED-4DB2-BD59-A6C34878D82A}">
                    <a16:rowId xmlns:a16="http://schemas.microsoft.com/office/drawing/2014/main" val="3946198473"/>
                  </a:ext>
                </a:extLst>
              </a:tr>
              <a:tr h="1298463">
                <a:tc>
                  <a:txBody>
                    <a:bodyPr/>
                    <a:lstStyle/>
                    <a:p>
                      <a:r>
                        <a:rPr lang="en-US" dirty="0"/>
                        <a:t>PERSISTENT STATE</a:t>
                      </a:r>
                    </a:p>
                  </a:txBody>
                  <a:tcPr/>
                </a:tc>
                <a:tc>
                  <a:txBody>
                    <a:bodyPr/>
                    <a:lstStyle/>
                    <a:p>
                      <a:r>
                        <a:rPr lang="en-US" dirty="0"/>
                        <a:t>All users, all posts</a:t>
                      </a:r>
                    </a:p>
                  </a:txBody>
                  <a:tcPr/>
                </a:tc>
                <a:tc>
                  <a:txBody>
                    <a:bodyPr/>
                    <a:lstStyle/>
                    <a:p>
                      <a:r>
                        <a:rPr lang="en-US" dirty="0"/>
                        <a:t>Stores on server, relevant slice managed by redux</a:t>
                      </a:r>
                    </a:p>
                  </a:txBody>
                  <a:tcPr/>
                </a:tc>
                <a:extLst>
                  <a:ext uri="{0D108BD9-81ED-4DB2-BD59-A6C34878D82A}">
                    <a16:rowId xmlns:a16="http://schemas.microsoft.com/office/drawing/2014/main" val="1653037618"/>
                  </a:ext>
                </a:extLst>
              </a:tr>
              <a:tr h="908923">
                <a:tc>
                  <a:txBody>
                    <a:bodyPr/>
                    <a:lstStyle/>
                    <a:p>
                      <a:r>
                        <a:rPr lang="en-US" dirty="0"/>
                        <a:t>CLIENT STATE</a:t>
                      </a:r>
                    </a:p>
                  </a:txBody>
                  <a:tcPr/>
                </a:tc>
                <a:tc>
                  <a:txBody>
                    <a:bodyPr/>
                    <a:lstStyle/>
                    <a:p>
                      <a:r>
                        <a:rPr lang="en-US" dirty="0" err="1"/>
                        <a:t>IsAuthenticated</a:t>
                      </a:r>
                      <a:r>
                        <a:rPr lang="en-US" dirty="0"/>
                        <a:t>, filters set by user</a:t>
                      </a:r>
                    </a:p>
                  </a:txBody>
                  <a:tcPr/>
                </a:tc>
                <a:tc>
                  <a:txBody>
                    <a:bodyPr/>
                    <a:lstStyle/>
                    <a:p>
                      <a:r>
                        <a:rPr lang="en-US" dirty="0"/>
                        <a:t>Managed via redux</a:t>
                      </a:r>
                    </a:p>
                  </a:txBody>
                  <a:tcPr/>
                </a:tc>
                <a:extLst>
                  <a:ext uri="{0D108BD9-81ED-4DB2-BD59-A6C34878D82A}">
                    <a16:rowId xmlns:a16="http://schemas.microsoft.com/office/drawing/2014/main" val="1296643592"/>
                  </a:ext>
                </a:extLst>
              </a:tr>
            </a:tbl>
          </a:graphicData>
        </a:graphic>
      </p:graphicFrame>
    </p:spTree>
    <p:extLst>
      <p:ext uri="{BB962C8B-B14F-4D97-AF65-F5344CB8AC3E}">
        <p14:creationId xmlns:p14="http://schemas.microsoft.com/office/powerpoint/2010/main" val="2690030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t"/>
            <a:r>
              <a:rPr lang="en-US" dirty="0"/>
              <a:t>Always remember to change state immutably. Lets understand it with few examples:</a:t>
            </a:r>
          </a:p>
          <a:p>
            <a:pPr fontAlgn="t"/>
            <a:endParaRPr lang="en-US" dirty="0"/>
          </a:p>
          <a:p>
            <a:pPr fontAlgn="t"/>
            <a:endParaRPr lang="en-US" dirty="0"/>
          </a:p>
          <a:p>
            <a:pPr fontAlgn="t"/>
            <a:endParaRPr lang="en-US" dirty="0"/>
          </a:p>
          <a:p>
            <a:pPr fontAlgn="t"/>
            <a:endParaRPr lang="en-US" dirty="0"/>
          </a:p>
          <a:p>
            <a:pPr fontAlgn="t"/>
            <a:endParaRPr lang="en-US" dirty="0"/>
          </a:p>
          <a:p>
            <a:pPr fontAlgn="t"/>
            <a:endParaRPr lang="en-US" dirty="0"/>
          </a:p>
        </p:txBody>
      </p:sp>
      <p:sp>
        <p:nvSpPr>
          <p:cNvPr id="3" name="Title 2"/>
          <p:cNvSpPr>
            <a:spLocks noGrp="1"/>
          </p:cNvSpPr>
          <p:nvPr>
            <p:ph type="title"/>
          </p:nvPr>
        </p:nvSpPr>
        <p:spPr/>
        <p:txBody>
          <a:bodyPr/>
          <a:lstStyle/>
          <a:p>
            <a:r>
              <a:rPr lang="en-US" dirty="0"/>
              <a:t>Change state immutably - Arrays</a:t>
            </a:r>
          </a:p>
        </p:txBody>
      </p:sp>
      <p:sp>
        <p:nvSpPr>
          <p:cNvPr id="4" name="Rectangle 3">
            <a:extLst>
              <a:ext uri="{FF2B5EF4-FFF2-40B4-BE49-F238E27FC236}">
                <a16:creationId xmlns:a16="http://schemas.microsoft.com/office/drawing/2014/main" id="{733B8F0D-7170-7740-86DC-3345FEF5BBFC}"/>
              </a:ext>
            </a:extLst>
          </p:cNvPr>
          <p:cNvSpPr/>
          <p:nvPr/>
        </p:nvSpPr>
        <p:spPr>
          <a:xfrm>
            <a:off x="611560" y="1412776"/>
            <a:ext cx="8064896" cy="923330"/>
          </a:xfrm>
          <a:prstGeom prst="rect">
            <a:avLst/>
          </a:prstGeom>
        </p:spPr>
        <p:txBody>
          <a:bodyPr wrap="square">
            <a:spAutoFit/>
          </a:bodyPr>
          <a:lstStyle/>
          <a:p>
            <a:r>
              <a:rPr lang="en-US" dirty="0" err="1">
                <a:solidFill>
                  <a:srgbClr val="0000FF"/>
                </a:solidFill>
                <a:latin typeface="Menlo" panose="020B0609030804020204" pitchFamily="49" charset="0"/>
              </a:rPr>
              <a:t>const</a:t>
            </a:r>
            <a:r>
              <a:rPr lang="en-US" dirty="0">
                <a:solidFill>
                  <a:srgbClr val="000000"/>
                </a:solidFill>
                <a:latin typeface="Menlo" panose="020B0609030804020204" pitchFamily="49" charset="0"/>
              </a:rPr>
              <a:t> </a:t>
            </a:r>
            <a:r>
              <a:rPr lang="en-US" dirty="0" err="1">
                <a:solidFill>
                  <a:srgbClr val="0070C1"/>
                </a:solidFill>
                <a:latin typeface="Menlo" panose="020B0609030804020204" pitchFamily="49" charset="0"/>
              </a:rPr>
              <a:t>arr</a:t>
            </a:r>
            <a:r>
              <a:rPr lang="en-US" dirty="0">
                <a:solidFill>
                  <a:srgbClr val="000000"/>
                </a:solidFill>
                <a:latin typeface="Menlo" panose="020B0609030804020204" pitchFamily="49" charset="0"/>
              </a:rPr>
              <a:t> = [</a:t>
            </a:r>
            <a:r>
              <a:rPr lang="en-US" dirty="0">
                <a:solidFill>
                  <a:srgbClr val="A31515"/>
                </a:solidFill>
                <a:latin typeface="Menlo" panose="020B0609030804020204" pitchFamily="49" charset="0"/>
              </a:rPr>
              <a:t>'a'</a:t>
            </a:r>
            <a:r>
              <a:rPr lang="en-US" dirty="0">
                <a:solidFill>
                  <a:srgbClr val="000000"/>
                </a:solidFill>
                <a:latin typeface="Menlo" panose="020B0609030804020204" pitchFamily="49" charset="0"/>
              </a:rPr>
              <a:t>, </a:t>
            </a:r>
            <a:r>
              <a:rPr lang="en-US" dirty="0">
                <a:solidFill>
                  <a:srgbClr val="A31515"/>
                </a:solidFill>
                <a:latin typeface="Menlo" panose="020B0609030804020204" pitchFamily="49" charset="0"/>
              </a:rPr>
              <a:t>'b'</a:t>
            </a:r>
            <a:r>
              <a:rPr lang="en-US" dirty="0">
                <a:solidFill>
                  <a:srgbClr val="000000"/>
                </a:solidFill>
                <a:latin typeface="Menlo" panose="020B0609030804020204" pitchFamily="49" charset="0"/>
              </a:rPr>
              <a:t>]</a:t>
            </a:r>
          </a:p>
          <a:p>
            <a:r>
              <a:rPr lang="en-US" dirty="0">
                <a:solidFill>
                  <a:srgbClr val="008000"/>
                </a:solidFill>
                <a:latin typeface="Menlo" panose="020B0609030804020204" pitchFamily="49" charset="0"/>
              </a:rPr>
              <a:t>// Create a new copy of </a:t>
            </a:r>
            <a:r>
              <a:rPr lang="en-US" dirty="0" err="1">
                <a:solidFill>
                  <a:srgbClr val="008000"/>
                </a:solidFill>
                <a:latin typeface="Menlo" panose="020B0609030804020204" pitchFamily="49" charset="0"/>
              </a:rPr>
              <a:t>arr</a:t>
            </a:r>
            <a:r>
              <a:rPr lang="en-US" dirty="0">
                <a:solidFill>
                  <a:srgbClr val="008000"/>
                </a:solidFill>
                <a:latin typeface="Menlo" panose="020B0609030804020204" pitchFamily="49" charset="0"/>
              </a:rPr>
              <a:t>, with "c" appended to the end</a:t>
            </a:r>
            <a:endParaRPr lang="en-US" dirty="0">
              <a:solidFill>
                <a:srgbClr val="000000"/>
              </a:solidFill>
              <a:latin typeface="Menlo" panose="020B0609030804020204" pitchFamily="49" charset="0"/>
            </a:endParaRPr>
          </a:p>
          <a:p>
            <a:r>
              <a:rPr lang="en-US" dirty="0" err="1">
                <a:solidFill>
                  <a:srgbClr val="0000FF"/>
                </a:solidFill>
                <a:latin typeface="Menlo" panose="020B0609030804020204" pitchFamily="49" charset="0"/>
              </a:rPr>
              <a:t>const</a:t>
            </a:r>
            <a:r>
              <a:rPr lang="en-US" dirty="0">
                <a:solidFill>
                  <a:srgbClr val="000000"/>
                </a:solidFill>
                <a:latin typeface="Menlo" panose="020B0609030804020204" pitchFamily="49" charset="0"/>
              </a:rPr>
              <a:t> </a:t>
            </a:r>
            <a:r>
              <a:rPr lang="en-US" dirty="0">
                <a:solidFill>
                  <a:srgbClr val="0070C1"/>
                </a:solidFill>
                <a:latin typeface="Menlo" panose="020B0609030804020204" pitchFamily="49" charset="0"/>
              </a:rPr>
              <a:t>arr2</a:t>
            </a:r>
            <a:r>
              <a:rPr lang="en-US" dirty="0">
                <a:solidFill>
                  <a:srgbClr val="000000"/>
                </a:solidFill>
                <a:latin typeface="Menlo" panose="020B0609030804020204" pitchFamily="49" charset="0"/>
              </a:rPr>
              <a:t> = </a:t>
            </a:r>
            <a:r>
              <a:rPr lang="en-US" dirty="0" err="1">
                <a:solidFill>
                  <a:srgbClr val="0070C1"/>
                </a:solidFill>
                <a:latin typeface="Menlo" panose="020B0609030804020204" pitchFamily="49" charset="0"/>
              </a:rPr>
              <a:t>arr</a:t>
            </a:r>
            <a:r>
              <a:rPr lang="en-US" dirty="0" err="1">
                <a:solidFill>
                  <a:srgbClr val="000000"/>
                </a:solidFill>
                <a:latin typeface="Menlo" panose="020B0609030804020204" pitchFamily="49" charset="0"/>
              </a:rPr>
              <a:t>.</a:t>
            </a:r>
            <a:r>
              <a:rPr lang="en-US" dirty="0" err="1">
                <a:solidFill>
                  <a:srgbClr val="795E26"/>
                </a:solidFill>
                <a:latin typeface="Menlo" panose="020B0609030804020204" pitchFamily="49" charset="0"/>
              </a:rPr>
              <a:t>concat</a:t>
            </a:r>
            <a:r>
              <a:rPr lang="en-US" dirty="0">
                <a:solidFill>
                  <a:srgbClr val="000000"/>
                </a:solidFill>
                <a:latin typeface="Menlo" panose="020B0609030804020204" pitchFamily="49" charset="0"/>
              </a:rPr>
              <a:t>(</a:t>
            </a:r>
            <a:r>
              <a:rPr lang="en-US" dirty="0">
                <a:solidFill>
                  <a:srgbClr val="A31515"/>
                </a:solidFill>
                <a:latin typeface="Menlo" panose="020B0609030804020204" pitchFamily="49" charset="0"/>
              </a:rPr>
              <a:t>"c"</a:t>
            </a:r>
            <a:r>
              <a:rPr lang="en-US" dirty="0">
                <a:solidFill>
                  <a:srgbClr val="000000"/>
                </a:solidFill>
                <a:latin typeface="Menlo" panose="020B0609030804020204" pitchFamily="49" charset="0"/>
              </a:rPr>
              <a:t>);</a:t>
            </a:r>
            <a:endParaRPr lang="en-US" b="0" dirty="0">
              <a:solidFill>
                <a:srgbClr val="000000"/>
              </a:solidFill>
              <a:effectLst/>
              <a:latin typeface="Menlo" panose="020B0609030804020204" pitchFamily="49" charset="0"/>
            </a:endParaRPr>
          </a:p>
        </p:txBody>
      </p:sp>
      <p:sp>
        <p:nvSpPr>
          <p:cNvPr id="5" name="Rectangle 4">
            <a:extLst>
              <a:ext uri="{FF2B5EF4-FFF2-40B4-BE49-F238E27FC236}">
                <a16:creationId xmlns:a16="http://schemas.microsoft.com/office/drawing/2014/main" id="{CCADB89D-A4C9-8941-ABBD-F44EE36B5512}"/>
              </a:ext>
            </a:extLst>
          </p:cNvPr>
          <p:cNvSpPr/>
          <p:nvPr/>
        </p:nvSpPr>
        <p:spPr>
          <a:xfrm>
            <a:off x="611560" y="2848882"/>
            <a:ext cx="7632848" cy="1477328"/>
          </a:xfrm>
          <a:prstGeom prst="rect">
            <a:avLst/>
          </a:prstGeom>
        </p:spPr>
        <p:txBody>
          <a:bodyPr wrap="square">
            <a:spAutoFit/>
          </a:bodyPr>
          <a:lstStyle/>
          <a:p>
            <a:r>
              <a:rPr lang="en-US" dirty="0">
                <a:solidFill>
                  <a:srgbClr val="008000"/>
                </a:solidFill>
                <a:latin typeface="Menlo" panose="020B0609030804020204" pitchFamily="49" charset="0"/>
              </a:rPr>
              <a:t>// or, we can make a copy of the original array:</a:t>
            </a:r>
            <a:endParaRPr lang="en-US" dirty="0">
              <a:solidFill>
                <a:srgbClr val="000000"/>
              </a:solidFill>
              <a:latin typeface="Menlo" panose="020B0609030804020204" pitchFamily="49" charset="0"/>
            </a:endParaRPr>
          </a:p>
          <a:p>
            <a:r>
              <a:rPr lang="en-US" dirty="0" err="1">
                <a:solidFill>
                  <a:srgbClr val="0000FF"/>
                </a:solidFill>
                <a:latin typeface="Menlo" panose="020B0609030804020204" pitchFamily="49" charset="0"/>
              </a:rPr>
              <a:t>const</a:t>
            </a:r>
            <a:r>
              <a:rPr lang="en-US" dirty="0">
                <a:solidFill>
                  <a:srgbClr val="000000"/>
                </a:solidFill>
                <a:latin typeface="Menlo" panose="020B0609030804020204" pitchFamily="49" charset="0"/>
              </a:rPr>
              <a:t> </a:t>
            </a:r>
            <a:r>
              <a:rPr lang="en-US" dirty="0">
                <a:solidFill>
                  <a:srgbClr val="0070C1"/>
                </a:solidFill>
                <a:latin typeface="Menlo" panose="020B0609030804020204" pitchFamily="49" charset="0"/>
              </a:rPr>
              <a:t>arr3</a:t>
            </a:r>
            <a:r>
              <a:rPr lang="en-US" dirty="0">
                <a:solidFill>
                  <a:srgbClr val="000000"/>
                </a:solidFill>
                <a:latin typeface="Menlo" panose="020B0609030804020204" pitchFamily="49" charset="0"/>
              </a:rPr>
              <a:t> = </a:t>
            </a:r>
            <a:r>
              <a:rPr lang="en-US" dirty="0" err="1">
                <a:solidFill>
                  <a:srgbClr val="0070C1"/>
                </a:solidFill>
                <a:latin typeface="Menlo" panose="020B0609030804020204" pitchFamily="49" charset="0"/>
              </a:rPr>
              <a:t>arr</a:t>
            </a:r>
            <a:r>
              <a:rPr lang="en-US" dirty="0" err="1">
                <a:solidFill>
                  <a:srgbClr val="000000"/>
                </a:solidFill>
                <a:latin typeface="Menlo" panose="020B0609030804020204" pitchFamily="49" charset="0"/>
              </a:rPr>
              <a:t>.</a:t>
            </a:r>
            <a:r>
              <a:rPr lang="en-US" dirty="0" err="1">
                <a:solidFill>
                  <a:srgbClr val="795E26"/>
                </a:solidFill>
                <a:latin typeface="Menlo" panose="020B0609030804020204" pitchFamily="49" charset="0"/>
              </a:rPr>
              <a:t>slice</a:t>
            </a:r>
            <a:r>
              <a:rPr lang="en-US" dirty="0">
                <a:solidFill>
                  <a:srgbClr val="000000"/>
                </a:solidFill>
                <a:latin typeface="Menlo" panose="020B0609030804020204" pitchFamily="49" charset="0"/>
              </a:rPr>
              <a:t>();</a:t>
            </a:r>
          </a:p>
          <a:p>
            <a:r>
              <a:rPr lang="en-US" dirty="0">
                <a:solidFill>
                  <a:srgbClr val="008000"/>
                </a:solidFill>
                <a:latin typeface="Menlo" panose="020B0609030804020204" pitchFamily="49" charset="0"/>
              </a:rPr>
              <a:t>// and mutate the copy:</a:t>
            </a:r>
            <a:endParaRPr lang="en-US" dirty="0">
              <a:solidFill>
                <a:srgbClr val="000000"/>
              </a:solidFill>
              <a:latin typeface="Menlo" panose="020B0609030804020204" pitchFamily="49" charset="0"/>
            </a:endParaRPr>
          </a:p>
          <a:p>
            <a:r>
              <a:rPr lang="en-US" dirty="0">
                <a:solidFill>
                  <a:srgbClr val="0070C1"/>
                </a:solidFill>
                <a:latin typeface="Menlo" panose="020B0609030804020204" pitchFamily="49" charset="0"/>
              </a:rPr>
              <a:t>arr3</a:t>
            </a:r>
            <a:r>
              <a:rPr lang="en-US" dirty="0">
                <a:solidFill>
                  <a:srgbClr val="000000"/>
                </a:solidFill>
                <a:latin typeface="Menlo" panose="020B0609030804020204" pitchFamily="49" charset="0"/>
              </a:rPr>
              <a:t>.</a:t>
            </a:r>
            <a:r>
              <a:rPr lang="en-US" dirty="0">
                <a:solidFill>
                  <a:srgbClr val="795E26"/>
                </a:solidFill>
                <a:latin typeface="Menlo" panose="020B0609030804020204" pitchFamily="49" charset="0"/>
              </a:rPr>
              <a:t>push</a:t>
            </a:r>
            <a:r>
              <a:rPr lang="en-US" dirty="0">
                <a:solidFill>
                  <a:srgbClr val="000000"/>
                </a:solidFill>
                <a:latin typeface="Menlo" panose="020B0609030804020204" pitchFamily="49" charset="0"/>
              </a:rPr>
              <a:t>(</a:t>
            </a:r>
            <a:r>
              <a:rPr lang="en-US" dirty="0">
                <a:solidFill>
                  <a:srgbClr val="A31515"/>
                </a:solidFill>
                <a:latin typeface="Menlo" panose="020B0609030804020204" pitchFamily="49" charset="0"/>
              </a:rPr>
              <a:t>"d"</a:t>
            </a:r>
            <a:r>
              <a:rPr lang="en-US" dirty="0">
                <a:solidFill>
                  <a:srgbClr val="000000"/>
                </a:solidFill>
                <a:latin typeface="Menlo" panose="020B0609030804020204" pitchFamily="49" charset="0"/>
              </a:rPr>
              <a:t>);</a:t>
            </a:r>
          </a:p>
          <a:p>
            <a:r>
              <a:rPr lang="en-US" dirty="0" err="1">
                <a:solidFill>
                  <a:srgbClr val="001080"/>
                </a:solidFill>
                <a:latin typeface="Menlo" panose="020B0609030804020204" pitchFamily="49" charset="0"/>
              </a:rPr>
              <a:t>console</a:t>
            </a:r>
            <a:r>
              <a:rPr lang="en-US" dirty="0" err="1">
                <a:solidFill>
                  <a:srgbClr val="000000"/>
                </a:solidFill>
                <a:latin typeface="Menlo" panose="020B0609030804020204" pitchFamily="49" charset="0"/>
              </a:rPr>
              <a:t>.</a:t>
            </a:r>
            <a:r>
              <a:rPr lang="en-US" dirty="0" err="1">
                <a:solidFill>
                  <a:srgbClr val="795E26"/>
                </a:solidFill>
                <a:latin typeface="Menlo" panose="020B0609030804020204" pitchFamily="49" charset="0"/>
              </a:rPr>
              <a:t>log</a:t>
            </a:r>
            <a:r>
              <a:rPr lang="en-US" dirty="0">
                <a:solidFill>
                  <a:srgbClr val="000000"/>
                </a:solidFill>
                <a:latin typeface="Menlo" panose="020B0609030804020204" pitchFamily="49" charset="0"/>
              </a:rPr>
              <a:t>(</a:t>
            </a:r>
            <a:r>
              <a:rPr lang="en-US" dirty="0" err="1">
                <a:solidFill>
                  <a:srgbClr val="0070C1"/>
                </a:solidFill>
                <a:latin typeface="Menlo" panose="020B0609030804020204" pitchFamily="49" charset="0"/>
              </a:rPr>
              <a:t>arr</a:t>
            </a:r>
            <a:r>
              <a:rPr lang="en-US" dirty="0">
                <a:solidFill>
                  <a:srgbClr val="000000"/>
                </a:solidFill>
                <a:latin typeface="Menlo" panose="020B0609030804020204" pitchFamily="49" charset="0"/>
              </a:rPr>
              <a:t>)</a:t>
            </a:r>
            <a:endParaRPr lang="en-US" b="0" dirty="0">
              <a:solidFill>
                <a:srgbClr val="000000"/>
              </a:solidFill>
              <a:effectLst/>
              <a:latin typeface="Menlo" panose="020B0609030804020204" pitchFamily="49" charset="0"/>
            </a:endParaRPr>
          </a:p>
        </p:txBody>
      </p:sp>
      <p:sp>
        <p:nvSpPr>
          <p:cNvPr id="6" name="Rectangle 5">
            <a:extLst>
              <a:ext uri="{FF2B5EF4-FFF2-40B4-BE49-F238E27FC236}">
                <a16:creationId xmlns:a16="http://schemas.microsoft.com/office/drawing/2014/main" id="{4EC4B7FE-5502-2E45-B8A7-AA00CA69E45E}"/>
              </a:ext>
            </a:extLst>
          </p:cNvPr>
          <p:cNvSpPr/>
          <p:nvPr/>
        </p:nvSpPr>
        <p:spPr>
          <a:xfrm>
            <a:off x="611560" y="4687728"/>
            <a:ext cx="7632848" cy="1200329"/>
          </a:xfrm>
          <a:prstGeom prst="rect">
            <a:avLst/>
          </a:prstGeom>
        </p:spPr>
        <p:txBody>
          <a:bodyPr wrap="square">
            <a:spAutoFit/>
          </a:bodyPr>
          <a:lstStyle/>
          <a:p>
            <a:r>
              <a:rPr lang="en-US" dirty="0" err="1">
                <a:solidFill>
                  <a:srgbClr val="0000FF"/>
                </a:solidFill>
                <a:latin typeface="Menlo" panose="020B0609030804020204" pitchFamily="49" charset="0"/>
              </a:rPr>
              <a:t>const</a:t>
            </a:r>
            <a:r>
              <a:rPr lang="en-US" dirty="0">
                <a:solidFill>
                  <a:srgbClr val="000000"/>
                </a:solidFill>
                <a:latin typeface="Menlo" panose="020B0609030804020204" pitchFamily="49" charset="0"/>
              </a:rPr>
              <a:t> </a:t>
            </a:r>
            <a:r>
              <a:rPr lang="en-US" dirty="0" err="1">
                <a:solidFill>
                  <a:srgbClr val="0070C1"/>
                </a:solidFill>
                <a:latin typeface="Menlo" panose="020B0609030804020204" pitchFamily="49" charset="0"/>
              </a:rPr>
              <a:t>nos</a:t>
            </a:r>
            <a:r>
              <a:rPr lang="en-US" dirty="0">
                <a:solidFill>
                  <a:srgbClr val="000000"/>
                </a:solidFill>
                <a:latin typeface="Menlo" panose="020B0609030804020204" pitchFamily="49" charset="0"/>
              </a:rPr>
              <a:t> = [</a:t>
            </a:r>
            <a:r>
              <a:rPr lang="en-US" dirty="0">
                <a:solidFill>
                  <a:srgbClr val="098658"/>
                </a:solidFill>
                <a:latin typeface="Menlo" panose="020B0609030804020204" pitchFamily="49" charset="0"/>
              </a:rPr>
              <a:t>3</a:t>
            </a:r>
            <a:r>
              <a:rPr lang="en-US" dirty="0">
                <a:solidFill>
                  <a:srgbClr val="000000"/>
                </a:solidFill>
                <a:latin typeface="Menlo" panose="020B0609030804020204" pitchFamily="49" charset="0"/>
              </a:rPr>
              <a:t>, </a:t>
            </a:r>
            <a:r>
              <a:rPr lang="en-US" dirty="0">
                <a:solidFill>
                  <a:srgbClr val="098658"/>
                </a:solidFill>
                <a:latin typeface="Menlo" panose="020B0609030804020204" pitchFamily="49" charset="0"/>
              </a:rPr>
              <a:t>1</a:t>
            </a:r>
            <a:r>
              <a:rPr lang="en-US" dirty="0">
                <a:solidFill>
                  <a:srgbClr val="000000"/>
                </a:solidFill>
                <a:latin typeface="Menlo" panose="020B0609030804020204" pitchFamily="49" charset="0"/>
              </a:rPr>
              <a:t>, </a:t>
            </a:r>
            <a:r>
              <a:rPr lang="en-US" dirty="0">
                <a:solidFill>
                  <a:srgbClr val="098658"/>
                </a:solidFill>
                <a:latin typeface="Menlo" panose="020B0609030804020204" pitchFamily="49" charset="0"/>
              </a:rPr>
              <a:t>7</a:t>
            </a:r>
            <a:r>
              <a:rPr lang="en-US" dirty="0">
                <a:solidFill>
                  <a:srgbClr val="000000"/>
                </a:solidFill>
                <a:latin typeface="Menlo" panose="020B0609030804020204" pitchFamily="49" charset="0"/>
              </a:rPr>
              <a:t>, </a:t>
            </a:r>
            <a:r>
              <a:rPr lang="en-US" dirty="0">
                <a:solidFill>
                  <a:srgbClr val="098658"/>
                </a:solidFill>
                <a:latin typeface="Menlo" panose="020B0609030804020204" pitchFamily="49" charset="0"/>
              </a:rPr>
              <a:t>9</a:t>
            </a:r>
            <a:r>
              <a:rPr lang="en-US" dirty="0">
                <a:solidFill>
                  <a:srgbClr val="000000"/>
                </a:solidFill>
                <a:latin typeface="Menlo" panose="020B0609030804020204" pitchFamily="49" charset="0"/>
              </a:rPr>
              <a:t>, </a:t>
            </a:r>
            <a:r>
              <a:rPr lang="en-US" dirty="0">
                <a:solidFill>
                  <a:srgbClr val="098658"/>
                </a:solidFill>
                <a:latin typeface="Menlo" panose="020B0609030804020204" pitchFamily="49" charset="0"/>
              </a:rPr>
              <a:t>3</a:t>
            </a:r>
            <a:r>
              <a:rPr lang="en-US" dirty="0">
                <a:solidFill>
                  <a:srgbClr val="000000"/>
                </a:solidFill>
                <a:latin typeface="Menlo" panose="020B0609030804020204" pitchFamily="49" charset="0"/>
              </a:rPr>
              <a:t>, </a:t>
            </a:r>
            <a:r>
              <a:rPr lang="en-US" dirty="0">
                <a:solidFill>
                  <a:srgbClr val="098658"/>
                </a:solidFill>
                <a:latin typeface="Menlo" panose="020B0609030804020204" pitchFamily="49" charset="0"/>
              </a:rPr>
              <a:t>4</a:t>
            </a:r>
            <a:r>
              <a:rPr lang="en-US" dirty="0">
                <a:solidFill>
                  <a:srgbClr val="000000"/>
                </a:solidFill>
                <a:latin typeface="Menlo" panose="020B0609030804020204" pitchFamily="49" charset="0"/>
              </a:rPr>
              <a:t>, </a:t>
            </a:r>
            <a:r>
              <a:rPr lang="en-US" dirty="0">
                <a:solidFill>
                  <a:srgbClr val="098658"/>
                </a:solidFill>
                <a:latin typeface="Menlo" panose="020B0609030804020204" pitchFamily="49" charset="0"/>
              </a:rPr>
              <a:t>6</a:t>
            </a:r>
            <a:r>
              <a:rPr lang="en-US" dirty="0">
                <a:solidFill>
                  <a:srgbClr val="000000"/>
                </a:solidFill>
                <a:latin typeface="Menlo" panose="020B0609030804020204" pitchFamily="49" charset="0"/>
              </a:rPr>
              <a:t>, </a:t>
            </a:r>
            <a:r>
              <a:rPr lang="en-US" dirty="0">
                <a:solidFill>
                  <a:srgbClr val="098658"/>
                </a:solidFill>
                <a:latin typeface="Menlo" panose="020B0609030804020204" pitchFamily="49" charset="0"/>
              </a:rPr>
              <a:t>2</a:t>
            </a:r>
            <a:r>
              <a:rPr lang="en-US" dirty="0">
                <a:solidFill>
                  <a:srgbClr val="000000"/>
                </a:solidFill>
                <a:latin typeface="Menlo" panose="020B0609030804020204" pitchFamily="49" charset="0"/>
              </a:rPr>
              <a:t>]</a:t>
            </a:r>
          </a:p>
          <a:p>
            <a:r>
              <a:rPr lang="en-US" dirty="0">
                <a:solidFill>
                  <a:srgbClr val="008000"/>
                </a:solidFill>
                <a:latin typeface="Menlo" panose="020B0609030804020204" pitchFamily="49" charset="0"/>
              </a:rPr>
              <a:t>//create a copy and then sort</a:t>
            </a:r>
            <a:endParaRPr lang="en-US" dirty="0">
              <a:solidFill>
                <a:srgbClr val="000000"/>
              </a:solidFill>
              <a:latin typeface="Menlo" panose="020B0609030804020204" pitchFamily="49" charset="0"/>
            </a:endParaRPr>
          </a:p>
          <a:p>
            <a:r>
              <a:rPr lang="en-US" dirty="0" err="1">
                <a:solidFill>
                  <a:srgbClr val="001080"/>
                </a:solidFill>
                <a:latin typeface="Menlo" panose="020B0609030804020204" pitchFamily="49" charset="0"/>
              </a:rPr>
              <a:t>console</a:t>
            </a:r>
            <a:r>
              <a:rPr lang="en-US" dirty="0" err="1">
                <a:solidFill>
                  <a:srgbClr val="000000"/>
                </a:solidFill>
                <a:latin typeface="Menlo" panose="020B0609030804020204" pitchFamily="49" charset="0"/>
              </a:rPr>
              <a:t>.</a:t>
            </a:r>
            <a:r>
              <a:rPr lang="en-US" dirty="0" err="1">
                <a:solidFill>
                  <a:srgbClr val="795E26"/>
                </a:solidFill>
                <a:latin typeface="Menlo" panose="020B0609030804020204" pitchFamily="49" charset="0"/>
              </a:rPr>
              <a:t>log</a:t>
            </a:r>
            <a:r>
              <a:rPr lang="en-US" dirty="0">
                <a:solidFill>
                  <a:srgbClr val="000000"/>
                </a:solidFill>
                <a:latin typeface="Menlo" panose="020B0609030804020204" pitchFamily="49" charset="0"/>
              </a:rPr>
              <a:t>([...</a:t>
            </a:r>
            <a:r>
              <a:rPr lang="en-US" dirty="0" err="1">
                <a:solidFill>
                  <a:srgbClr val="0070C1"/>
                </a:solidFill>
                <a:latin typeface="Menlo" panose="020B0609030804020204" pitchFamily="49" charset="0"/>
              </a:rPr>
              <a:t>nos</a:t>
            </a:r>
            <a:r>
              <a:rPr lang="en-US" dirty="0">
                <a:solidFill>
                  <a:srgbClr val="000000"/>
                </a:solidFill>
                <a:latin typeface="Menlo" panose="020B0609030804020204" pitchFamily="49" charset="0"/>
              </a:rPr>
              <a:t>].</a:t>
            </a:r>
            <a:r>
              <a:rPr lang="en-US" dirty="0">
                <a:solidFill>
                  <a:srgbClr val="795E26"/>
                </a:solidFill>
                <a:latin typeface="Menlo" panose="020B0609030804020204" pitchFamily="49" charset="0"/>
              </a:rPr>
              <a:t>sort</a:t>
            </a:r>
            <a:r>
              <a:rPr lang="en-US" dirty="0">
                <a:solidFill>
                  <a:srgbClr val="000000"/>
                </a:solidFill>
                <a:latin typeface="Menlo" panose="020B0609030804020204" pitchFamily="49" charset="0"/>
              </a:rPr>
              <a:t>())</a:t>
            </a:r>
          </a:p>
          <a:p>
            <a:r>
              <a:rPr lang="en-US" dirty="0" err="1">
                <a:solidFill>
                  <a:srgbClr val="001080"/>
                </a:solidFill>
                <a:latin typeface="Menlo" panose="020B0609030804020204" pitchFamily="49" charset="0"/>
              </a:rPr>
              <a:t>console</a:t>
            </a:r>
            <a:r>
              <a:rPr lang="en-US" dirty="0" err="1">
                <a:solidFill>
                  <a:srgbClr val="000000"/>
                </a:solidFill>
                <a:latin typeface="Menlo" panose="020B0609030804020204" pitchFamily="49" charset="0"/>
              </a:rPr>
              <a:t>.</a:t>
            </a:r>
            <a:r>
              <a:rPr lang="en-US" dirty="0" err="1">
                <a:solidFill>
                  <a:srgbClr val="795E26"/>
                </a:solidFill>
                <a:latin typeface="Menlo" panose="020B0609030804020204" pitchFamily="49" charset="0"/>
              </a:rPr>
              <a:t>log</a:t>
            </a:r>
            <a:r>
              <a:rPr lang="en-US" dirty="0">
                <a:solidFill>
                  <a:srgbClr val="000000"/>
                </a:solidFill>
                <a:latin typeface="Menlo" panose="020B0609030804020204" pitchFamily="49" charset="0"/>
              </a:rPr>
              <a:t>(</a:t>
            </a:r>
            <a:r>
              <a:rPr lang="en-US" dirty="0" err="1">
                <a:solidFill>
                  <a:srgbClr val="0070C1"/>
                </a:solidFill>
                <a:latin typeface="Menlo" panose="020B0609030804020204" pitchFamily="49" charset="0"/>
              </a:rPr>
              <a:t>nos</a:t>
            </a:r>
            <a:r>
              <a:rPr lang="en-US" dirty="0">
                <a:solidFill>
                  <a:srgbClr val="000000"/>
                </a:solidFill>
                <a:latin typeface="Menlo" panose="020B0609030804020204" pitchFamily="49" charset="0"/>
              </a:rPr>
              <a:t>)</a:t>
            </a:r>
            <a:endParaRPr lang="en-US"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996244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Easy Debugging with Redux:</a:t>
            </a:r>
            <a:br>
              <a:rPr lang="en-US" dirty="0"/>
            </a:br>
            <a:r>
              <a:rPr lang="en-US" dirty="0"/>
              <a:t>With the Redux </a:t>
            </a:r>
            <a:r>
              <a:rPr lang="en-US" dirty="0" err="1"/>
              <a:t>DevTools</a:t>
            </a:r>
            <a:r>
              <a:rPr lang="en-US" dirty="0"/>
              <a:t> extension you get an automatic log of every action your app performed. At any time you can pop it open and see which actions fired, what their payload was, and the state before and after the action occurred.</a:t>
            </a:r>
          </a:p>
          <a:p>
            <a:r>
              <a:rPr lang="en-US" dirty="0"/>
              <a:t>Another great feature the Redux </a:t>
            </a:r>
            <a:r>
              <a:rPr lang="en-US" dirty="0" err="1"/>
              <a:t>DevTools</a:t>
            </a:r>
            <a:r>
              <a:rPr lang="en-US" dirty="0"/>
              <a:t> enable is </a:t>
            </a:r>
            <a:r>
              <a:rPr lang="en-US" i="1" dirty="0"/>
              <a:t>time travel debugging</a:t>
            </a:r>
            <a:r>
              <a:rPr lang="en-US" dirty="0"/>
              <a:t> a.k.a. you can click on any past action and jump to that point in time, basically replaying every action up to and including that one (but no further). The reason this can work is because each action </a:t>
            </a:r>
            <a:r>
              <a:rPr lang="en-US" i="1" dirty="0"/>
              <a:t>immutably</a:t>
            </a:r>
            <a:r>
              <a:rPr lang="en-US" dirty="0"/>
              <a:t> update’s the state, so you can take a list of recorded state updates and replay them, with no ill effects, and end up where you expect.</a:t>
            </a:r>
          </a:p>
          <a:p>
            <a:r>
              <a:rPr lang="en-US" dirty="0"/>
              <a:t>Then there are tools like </a:t>
            </a:r>
            <a:r>
              <a:rPr lang="en-US" dirty="0" err="1"/>
              <a:t>LogRocket</a:t>
            </a:r>
            <a:r>
              <a:rPr lang="en-US" dirty="0"/>
              <a:t> that basically give you an always-on Redux </a:t>
            </a:r>
            <a:r>
              <a:rPr lang="en-US" dirty="0" err="1"/>
              <a:t>DevTools</a:t>
            </a:r>
            <a:r>
              <a:rPr lang="en-US" dirty="0"/>
              <a:t> in production for every one of your users. Got a bug report? Sweet. Look up that user’s session in </a:t>
            </a:r>
            <a:r>
              <a:rPr lang="en-US" dirty="0" err="1"/>
              <a:t>LogRocket</a:t>
            </a:r>
            <a:r>
              <a:rPr lang="en-US" dirty="0"/>
              <a:t> and you can see a replay of what they did, and exactly which actions fired. That all works by tapping into </a:t>
            </a:r>
            <a:r>
              <a:rPr lang="en-US" dirty="0" err="1"/>
              <a:t>Redux’s</a:t>
            </a:r>
            <a:r>
              <a:rPr lang="en-US" dirty="0"/>
              <a:t> stream of actions.</a:t>
            </a:r>
          </a:p>
        </p:txBody>
      </p:sp>
      <p:sp>
        <p:nvSpPr>
          <p:cNvPr id="3" name="Title 2"/>
          <p:cNvSpPr>
            <a:spLocks noGrp="1"/>
          </p:cNvSpPr>
          <p:nvPr>
            <p:ph type="title"/>
          </p:nvPr>
        </p:nvSpPr>
        <p:spPr/>
        <p:txBody>
          <a:bodyPr/>
          <a:lstStyle/>
          <a:p>
            <a:r>
              <a:rPr lang="en-US" dirty="0"/>
              <a:t>Redux Features</a:t>
            </a:r>
          </a:p>
        </p:txBody>
      </p:sp>
    </p:spTree>
    <p:extLst>
      <p:ext uri="{BB962C8B-B14F-4D97-AF65-F5344CB8AC3E}">
        <p14:creationId xmlns:p14="http://schemas.microsoft.com/office/powerpoint/2010/main" val="1740523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Install the redux </a:t>
            </a:r>
            <a:r>
              <a:rPr lang="en-US" dirty="0" err="1"/>
              <a:t>devtools</a:t>
            </a:r>
            <a:r>
              <a:rPr lang="en-US" dirty="0"/>
              <a:t> extension and react extension for chrome.</a:t>
            </a:r>
          </a:p>
          <a:p>
            <a:r>
              <a:rPr lang="en-US" sz="1800" dirty="0"/>
              <a:t>Fo</a:t>
            </a:r>
            <a:r>
              <a:rPr lang="en-US" dirty="0"/>
              <a:t>r the </a:t>
            </a:r>
            <a:r>
              <a:rPr lang="en-US" dirty="0" err="1"/>
              <a:t>devtools</a:t>
            </a:r>
            <a:r>
              <a:rPr lang="en-US" dirty="0"/>
              <a:t> work follow the steps from the below link:</a:t>
            </a:r>
            <a:br>
              <a:rPr lang="en-US" dirty="0"/>
            </a:br>
            <a:r>
              <a:rPr lang="en-US" dirty="0"/>
              <a:t>https://</a:t>
            </a:r>
            <a:r>
              <a:rPr lang="en-US" dirty="0" err="1"/>
              <a:t>github.com</a:t>
            </a:r>
            <a:r>
              <a:rPr lang="en-US" dirty="0"/>
              <a:t>/</a:t>
            </a:r>
            <a:r>
              <a:rPr lang="en-US" dirty="0" err="1"/>
              <a:t>zalmoxisus</a:t>
            </a:r>
            <a:r>
              <a:rPr lang="en-US" dirty="0"/>
              <a:t>/redux-</a:t>
            </a:r>
            <a:r>
              <a:rPr lang="en-US" dirty="0" err="1"/>
              <a:t>devtools</a:t>
            </a:r>
            <a:r>
              <a:rPr lang="en-US" dirty="0"/>
              <a:t>-extension</a:t>
            </a:r>
          </a:p>
          <a:p>
            <a:r>
              <a:rPr lang="en-US" sz="1800" dirty="0"/>
              <a:t>Go to advanced 1.2, and copy the constant</a:t>
            </a:r>
            <a:br>
              <a:rPr lang="en-US" sz="1800" dirty="0"/>
            </a:br>
            <a:r>
              <a:rPr lang="en-US" dirty="0" err="1"/>
              <a:t>window.__REDUX_DEVTOOLS_EXTENSION_COMPOSE</a:t>
            </a:r>
            <a:r>
              <a:rPr lang="en-US" dirty="0"/>
              <a:t>__</a:t>
            </a:r>
          </a:p>
          <a:p>
            <a:r>
              <a:rPr lang="en-US" sz="1800" dirty="0"/>
              <a:t>Create a constant </a:t>
            </a:r>
            <a:r>
              <a:rPr lang="en-US" sz="1800" dirty="0" err="1"/>
              <a:t>composeEnhancer</a:t>
            </a:r>
            <a:r>
              <a:rPr lang="en-US" sz="1800" dirty="0"/>
              <a:t> in </a:t>
            </a:r>
            <a:r>
              <a:rPr lang="en-US" sz="1800" dirty="0" err="1"/>
              <a:t>index.js</a:t>
            </a:r>
            <a:r>
              <a:rPr lang="en-US" sz="1800" dirty="0"/>
              <a:t> file as follows:</a:t>
            </a:r>
            <a:br>
              <a:rPr lang="en-US" sz="1800" dirty="0"/>
            </a:br>
            <a:r>
              <a:rPr lang="en-US" dirty="0" err="1"/>
              <a:t>const</a:t>
            </a:r>
            <a:r>
              <a:rPr lang="en-US" dirty="0"/>
              <a:t> </a:t>
            </a:r>
            <a:r>
              <a:rPr lang="en-US" dirty="0" err="1"/>
              <a:t>composeEnhancers</a:t>
            </a:r>
            <a:r>
              <a:rPr lang="en-US" dirty="0"/>
              <a:t> = </a:t>
            </a:r>
            <a:r>
              <a:rPr lang="en-US" dirty="0" err="1"/>
              <a:t>window.__REDUX_DEVTOOLS_EXTENSION_COMPOSE</a:t>
            </a:r>
            <a:r>
              <a:rPr lang="en-US" dirty="0"/>
              <a:t>__ || compose;</a:t>
            </a:r>
          </a:p>
          <a:p>
            <a:r>
              <a:rPr lang="en-US" sz="1800" dirty="0"/>
              <a:t>Compose is a function from redux library which is a enhancer for the middleware:</a:t>
            </a:r>
            <a:br>
              <a:rPr lang="en-US" sz="1800" dirty="0"/>
            </a:br>
            <a:r>
              <a:rPr lang="en-US" dirty="0" err="1"/>
              <a:t>const</a:t>
            </a:r>
            <a:r>
              <a:rPr lang="en-US" dirty="0"/>
              <a:t> store = </a:t>
            </a:r>
            <a:r>
              <a:rPr lang="en-US" dirty="0" err="1"/>
              <a:t>createStore</a:t>
            </a:r>
            <a:r>
              <a:rPr lang="en-US" dirty="0"/>
              <a:t>(</a:t>
            </a:r>
            <a:r>
              <a:rPr lang="en-US" dirty="0" err="1"/>
              <a:t>rootReducer,composeEnhancers</a:t>
            </a:r>
            <a:r>
              <a:rPr lang="en-US" dirty="0"/>
              <a:t>( </a:t>
            </a:r>
            <a:r>
              <a:rPr lang="en-US" dirty="0" err="1"/>
              <a:t>applyMiddleware</a:t>
            </a:r>
            <a:r>
              <a:rPr lang="en-US" dirty="0"/>
              <a:t>(logger)));</a:t>
            </a:r>
          </a:p>
          <a:p>
            <a:r>
              <a:rPr lang="en-US" sz="1800" dirty="0"/>
              <a:t>Now when the browser is refreshed, the redux </a:t>
            </a:r>
            <a:r>
              <a:rPr lang="en-US" sz="1800" dirty="0" err="1"/>
              <a:t>devtools</a:t>
            </a:r>
            <a:r>
              <a:rPr lang="en-US" sz="1800" dirty="0"/>
              <a:t> will show the current state of the store and all the details</a:t>
            </a:r>
          </a:p>
          <a:p>
            <a:endParaRPr lang="en-US" sz="1800" dirty="0"/>
          </a:p>
        </p:txBody>
      </p:sp>
      <p:sp>
        <p:nvSpPr>
          <p:cNvPr id="3" name="Title 2"/>
          <p:cNvSpPr>
            <a:spLocks noGrp="1"/>
          </p:cNvSpPr>
          <p:nvPr>
            <p:ph type="title"/>
          </p:nvPr>
        </p:nvSpPr>
        <p:spPr/>
        <p:txBody>
          <a:bodyPr/>
          <a:lstStyle/>
          <a:p>
            <a:r>
              <a:rPr lang="en-US" dirty="0"/>
              <a:t>Redux </a:t>
            </a:r>
            <a:r>
              <a:rPr lang="en-US" dirty="0" err="1"/>
              <a:t>DevTools</a:t>
            </a:r>
            <a:endParaRPr lang="en-US" dirty="0"/>
          </a:p>
        </p:txBody>
      </p:sp>
    </p:spTree>
    <p:extLst>
      <p:ext uri="{BB962C8B-B14F-4D97-AF65-F5344CB8AC3E}">
        <p14:creationId xmlns:p14="http://schemas.microsoft.com/office/powerpoint/2010/main" val="1253631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Redux supports the concept of </a:t>
            </a:r>
            <a:r>
              <a:rPr lang="en-US" i="1" dirty="0"/>
              <a:t>middleware</a:t>
            </a:r>
            <a:r>
              <a:rPr lang="en-US" dirty="0"/>
              <a:t>, which is a fancy word for “a function that runs every time an action is dispatched.” </a:t>
            </a:r>
          </a:p>
          <a:p>
            <a:r>
              <a:rPr lang="en-US" dirty="0"/>
              <a:t>For instance…</a:t>
            </a:r>
          </a:p>
          <a:p>
            <a:pPr lvl="1"/>
            <a:r>
              <a:rPr lang="en-US" sz="1800" dirty="0"/>
              <a:t>Want to kick off an API request every time an action name starts with FETCH_? You could do that with middleware.</a:t>
            </a:r>
          </a:p>
          <a:p>
            <a:pPr lvl="1"/>
            <a:r>
              <a:rPr lang="en-US" sz="1800" dirty="0"/>
              <a:t>Want a centralized place to log events to your analytics software? Middleware is a good place for that.</a:t>
            </a:r>
          </a:p>
          <a:p>
            <a:pPr lvl="1"/>
            <a:r>
              <a:rPr lang="en-US" sz="1800" dirty="0"/>
              <a:t>Want to prevent certain actions from firing at certain times? You can do that with middleware, transparent to the rest of your app.</a:t>
            </a:r>
          </a:p>
          <a:p>
            <a:pPr lvl="1"/>
            <a:r>
              <a:rPr lang="en-US" sz="1800" dirty="0"/>
              <a:t>Want to intercept actions that have a JWT token and save them to </a:t>
            </a:r>
            <a:r>
              <a:rPr lang="en-US" sz="1800" dirty="0" err="1"/>
              <a:t>localStorage</a:t>
            </a:r>
            <a:r>
              <a:rPr lang="en-US" sz="1800" dirty="0"/>
              <a:t>, automatically? Yep, middleware.</a:t>
            </a:r>
          </a:p>
          <a:p>
            <a:pPr lvl="1"/>
            <a:r>
              <a:rPr lang="en-US" sz="1800" dirty="0"/>
              <a:t>Handle some crash reporting</a:t>
            </a:r>
          </a:p>
        </p:txBody>
      </p:sp>
      <p:sp>
        <p:nvSpPr>
          <p:cNvPr id="3" name="Title 2"/>
          <p:cNvSpPr>
            <a:spLocks noGrp="1"/>
          </p:cNvSpPr>
          <p:nvPr>
            <p:ph type="title"/>
          </p:nvPr>
        </p:nvSpPr>
        <p:spPr/>
        <p:txBody>
          <a:bodyPr/>
          <a:lstStyle/>
          <a:p>
            <a:r>
              <a:rPr lang="en-US" dirty="0"/>
              <a:t>Customize Redux with Middleware</a:t>
            </a:r>
          </a:p>
        </p:txBody>
      </p:sp>
    </p:spTree>
    <p:extLst>
      <p:ext uri="{BB962C8B-B14F-4D97-AF65-F5344CB8AC3E}">
        <p14:creationId xmlns:p14="http://schemas.microsoft.com/office/powerpoint/2010/main" val="1624046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First, let's look at a redux pattern without middleware:</a:t>
            </a:r>
            <a:br>
              <a:rPr lang="en-US" dirty="0"/>
            </a:br>
            <a:r>
              <a:rPr lang="en-US" dirty="0"/>
              <a:t>1. An event occurs</a:t>
            </a:r>
            <a:br>
              <a:rPr lang="en-US" dirty="0"/>
            </a:br>
            <a:r>
              <a:rPr lang="en-US" dirty="0"/>
              <a:t>2. An action is dispatched</a:t>
            </a:r>
            <a:br>
              <a:rPr lang="en-US" dirty="0"/>
            </a:br>
            <a:r>
              <a:rPr lang="en-US" dirty="0"/>
              <a:t>3. Reducer creates a new state from the change prescribed by the action</a:t>
            </a:r>
            <a:br>
              <a:rPr lang="en-US" dirty="0"/>
            </a:br>
            <a:r>
              <a:rPr lang="en-US" dirty="0"/>
              <a:t>4. New state is passed into the React app via props</a:t>
            </a:r>
          </a:p>
          <a:p>
            <a:r>
              <a:rPr lang="en-US" dirty="0"/>
              <a:t>Adding middleware gives us a place to intercept actions and run side effects before or after an action occurs. After dispatching an action, it will first go through the middleware, then into the reducer.</a:t>
            </a:r>
          </a:p>
          <a:p>
            <a:r>
              <a:rPr lang="en-US" dirty="0"/>
              <a:t>Our new pattern with middleware now looks like:</a:t>
            </a:r>
          </a:p>
          <a:p>
            <a:r>
              <a:rPr lang="en-US" dirty="0"/>
              <a:t>1. An event occurs</a:t>
            </a:r>
            <a:br>
              <a:rPr lang="en-US" dirty="0"/>
            </a:br>
            <a:r>
              <a:rPr lang="en-US" dirty="0"/>
              <a:t>2. An action is dispatched</a:t>
            </a:r>
            <a:br>
              <a:rPr lang="en-US" dirty="0"/>
            </a:br>
            <a:r>
              <a:rPr lang="en-US" dirty="0"/>
              <a:t>3. </a:t>
            </a:r>
            <a:r>
              <a:rPr lang="en-US" b="1" dirty="0"/>
              <a:t>Middleware receives the action</a:t>
            </a:r>
            <a:br>
              <a:rPr lang="en-US" dirty="0"/>
            </a:br>
            <a:r>
              <a:rPr lang="en-US" dirty="0"/>
              <a:t>4. Reducer creates a new state from the change prescribed by the action</a:t>
            </a:r>
            <a:br>
              <a:rPr lang="en-US" dirty="0"/>
            </a:br>
            <a:r>
              <a:rPr lang="en-US" dirty="0"/>
              <a:t>5. New state is passed into the React app via props</a:t>
            </a:r>
          </a:p>
          <a:p>
            <a:br>
              <a:rPr lang="en-US" dirty="0"/>
            </a:br>
            <a:endParaRPr lang="en-US" dirty="0"/>
          </a:p>
        </p:txBody>
      </p:sp>
      <p:sp>
        <p:nvSpPr>
          <p:cNvPr id="3" name="Title 2"/>
          <p:cNvSpPr>
            <a:spLocks noGrp="1"/>
          </p:cNvSpPr>
          <p:nvPr>
            <p:ph type="title"/>
          </p:nvPr>
        </p:nvSpPr>
        <p:spPr/>
        <p:txBody>
          <a:bodyPr/>
          <a:lstStyle/>
          <a:p>
            <a:r>
              <a:rPr lang="en-US" dirty="0"/>
              <a:t>Pattern With and Without Middleware</a:t>
            </a:r>
          </a:p>
        </p:txBody>
      </p:sp>
    </p:spTree>
    <p:extLst>
      <p:ext uri="{BB962C8B-B14F-4D97-AF65-F5344CB8AC3E}">
        <p14:creationId xmlns:p14="http://schemas.microsoft.com/office/powerpoint/2010/main" val="1224495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dux flow">
            <a:extLst>
              <a:ext uri="{FF2B5EF4-FFF2-40B4-BE49-F238E27FC236}">
                <a16:creationId xmlns:a16="http://schemas.microsoft.com/office/drawing/2014/main" id="{38A928F2-3151-0AC7-A134-CFBC4B301A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950" y="1047750"/>
            <a:ext cx="7150100" cy="47625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15112DAA-DE59-658B-FC59-3F2CB39915B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0389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Understand Middleware</a:t>
            </a:r>
          </a:p>
        </p:txBody>
      </p:sp>
      <p:pic>
        <p:nvPicPr>
          <p:cNvPr id="7" name="Picture 6">
            <a:extLst>
              <a:ext uri="{FF2B5EF4-FFF2-40B4-BE49-F238E27FC236}">
                <a16:creationId xmlns:a16="http://schemas.microsoft.com/office/drawing/2014/main" id="{99008673-0909-8D48-B455-3022A3B81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4588"/>
            <a:ext cx="9144000" cy="5372723"/>
          </a:xfrm>
          <a:prstGeom prst="rect">
            <a:avLst/>
          </a:prstGeom>
        </p:spPr>
      </p:pic>
    </p:spTree>
    <p:extLst>
      <p:ext uri="{BB962C8B-B14F-4D97-AF65-F5344CB8AC3E}">
        <p14:creationId xmlns:p14="http://schemas.microsoft.com/office/powerpoint/2010/main" val="2181554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Middleware provides a third-party extension point between dispatching an action and handing the action off to the reducer:</a:t>
            </a:r>
          </a:p>
          <a:p>
            <a:r>
              <a:rPr lang="en-US" dirty="0"/>
              <a:t>[ Action ] &lt;-&gt; [ Middleware ] &lt;-&gt; [ Dispatcher ]</a:t>
            </a:r>
          </a:p>
          <a:p>
            <a:r>
              <a:rPr lang="en-US" dirty="0"/>
              <a:t>Middleware allows for side effects to be run without blocking state updates.</a:t>
            </a:r>
          </a:p>
          <a:p>
            <a:r>
              <a:rPr lang="en-US" dirty="0"/>
              <a:t>We can run side effects (like API requests) in response to a specific action, or in response to every action that is dispatched (like logging). There can be numerous middleware that an action runs through before ending in a reducer.</a:t>
            </a:r>
          </a:p>
          <a:p>
            <a:r>
              <a:rPr lang="en-US" dirty="0"/>
              <a:t>Middleware syntax:</a:t>
            </a:r>
            <a:br>
              <a:rPr lang="en-US" dirty="0"/>
            </a:br>
            <a:r>
              <a:rPr lang="en-US" i="1" dirty="0" err="1"/>
              <a:t>storeInstance</a:t>
            </a:r>
            <a:r>
              <a:rPr lang="en-US" i="1" dirty="0"/>
              <a:t> =&gt; </a:t>
            </a:r>
            <a:br>
              <a:rPr lang="en-US" i="1" dirty="0"/>
            </a:br>
            <a:r>
              <a:rPr lang="en-US" i="1" dirty="0" err="1"/>
              <a:t>functionToCallWithAnActionThatWillSendItToTheNextMiddleware</a:t>
            </a:r>
            <a:r>
              <a:rPr lang="en-US" i="1" dirty="0"/>
              <a:t> =&gt; </a:t>
            </a:r>
            <a:r>
              <a:rPr lang="en-US" i="1" dirty="0" err="1"/>
              <a:t>actionThatDispatchWasCalledWith</a:t>
            </a:r>
            <a:r>
              <a:rPr lang="en-US" i="1" dirty="0"/>
              <a:t> =&gt; </a:t>
            </a:r>
            <a:br>
              <a:rPr lang="en-US" i="1" dirty="0"/>
            </a:br>
            <a:r>
              <a:rPr lang="en-US" i="1" dirty="0" err="1"/>
              <a:t>valueToUseAsTheReturnValueOfTheDispatchCall</a:t>
            </a:r>
            <a:endParaRPr lang="en-US" i="1" dirty="0"/>
          </a:p>
          <a:p>
            <a:r>
              <a:rPr lang="en-US" dirty="0"/>
              <a:t>Typically written as</a:t>
            </a:r>
            <a:br>
              <a:rPr lang="en-US" dirty="0"/>
            </a:br>
            <a:r>
              <a:rPr lang="en-US" dirty="0"/>
              <a:t>store =&gt; next =&gt; action =&gt; result</a:t>
            </a:r>
          </a:p>
          <a:p>
            <a:r>
              <a:rPr lang="en-US" dirty="0"/>
              <a:t>Which you then use by using </a:t>
            </a:r>
            <a:r>
              <a:rPr lang="en-US" dirty="0" err="1"/>
              <a:t>Redux’s</a:t>
            </a:r>
            <a:r>
              <a:rPr lang="en-US" dirty="0"/>
              <a:t> </a:t>
            </a:r>
            <a:r>
              <a:rPr lang="en-US" i="1" dirty="0" err="1"/>
              <a:t>applyMiddleware</a:t>
            </a:r>
            <a:r>
              <a:rPr lang="en-US" dirty="0"/>
              <a:t> function.</a:t>
            </a:r>
            <a:br>
              <a:rPr lang="en-US" dirty="0"/>
            </a:br>
            <a:r>
              <a:rPr lang="en-US" dirty="0" err="1"/>
              <a:t>const</a:t>
            </a:r>
            <a:r>
              <a:rPr lang="en-US" dirty="0"/>
              <a:t> </a:t>
            </a:r>
            <a:r>
              <a:rPr lang="en-US" dirty="0" err="1"/>
              <a:t>middlewares</a:t>
            </a:r>
            <a:r>
              <a:rPr lang="en-US" dirty="0"/>
              <a:t> = </a:t>
            </a:r>
            <a:r>
              <a:rPr lang="en-US" dirty="0" err="1"/>
              <a:t>applyMiddleware</a:t>
            </a:r>
            <a:r>
              <a:rPr lang="en-US" dirty="0"/>
              <a:t>(middleware1, middleware2)</a:t>
            </a:r>
            <a:br>
              <a:rPr lang="en-US" dirty="0"/>
            </a:br>
            <a:r>
              <a:rPr lang="en-US" dirty="0" err="1"/>
              <a:t>const</a:t>
            </a:r>
            <a:r>
              <a:rPr lang="en-US" dirty="0"/>
              <a:t> store = </a:t>
            </a:r>
            <a:r>
              <a:rPr lang="en-US" dirty="0" err="1"/>
              <a:t>createStore</a:t>
            </a:r>
            <a:r>
              <a:rPr lang="en-US" dirty="0"/>
              <a:t>(reducers, </a:t>
            </a:r>
            <a:r>
              <a:rPr lang="en-US" dirty="0" err="1"/>
              <a:t>initialState</a:t>
            </a:r>
            <a:r>
              <a:rPr lang="en-US" dirty="0"/>
              <a:t>, </a:t>
            </a:r>
            <a:r>
              <a:rPr lang="en-US" dirty="0" err="1"/>
              <a:t>middlewares</a:t>
            </a:r>
            <a:r>
              <a:rPr lang="en-US" dirty="0"/>
              <a:t>)</a:t>
            </a:r>
          </a:p>
        </p:txBody>
      </p:sp>
      <p:sp>
        <p:nvSpPr>
          <p:cNvPr id="3" name="Title 2"/>
          <p:cNvSpPr>
            <a:spLocks noGrp="1"/>
          </p:cNvSpPr>
          <p:nvPr>
            <p:ph type="title"/>
          </p:nvPr>
        </p:nvSpPr>
        <p:spPr/>
        <p:txBody>
          <a:bodyPr/>
          <a:lstStyle/>
          <a:p>
            <a:r>
              <a:rPr lang="en-US" dirty="0"/>
              <a:t>What is Middleware</a:t>
            </a:r>
          </a:p>
        </p:txBody>
      </p:sp>
    </p:spTree>
    <p:extLst>
      <p:ext uri="{BB962C8B-B14F-4D97-AF65-F5344CB8AC3E}">
        <p14:creationId xmlns:p14="http://schemas.microsoft.com/office/powerpoint/2010/main" val="3413885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3600" y="692696"/>
            <a:ext cx="8820000" cy="5697352"/>
          </a:xfrm>
        </p:spPr>
        <p:txBody>
          <a:bodyPr/>
          <a:lstStyle/>
          <a:p>
            <a:r>
              <a:rPr lang="en-US" dirty="0"/>
              <a:t>Anything that should take place as a result of the action, but doesn't change state. </a:t>
            </a:r>
          </a:p>
          <a:p>
            <a:r>
              <a:rPr lang="en-US" dirty="0"/>
              <a:t>Here's an example that logs every action:</a:t>
            </a:r>
          </a:p>
          <a:p>
            <a:r>
              <a:rPr lang="en-US" dirty="0"/>
              <a:t>We have access to the action itself within our middleware, so we can log it:</a:t>
            </a:r>
          </a:p>
          <a:p>
            <a:r>
              <a:rPr lang="en-US" dirty="0"/>
              <a:t>We also have access to state, so we can log the current state before the action is received:</a:t>
            </a:r>
          </a:p>
          <a:p>
            <a:r>
              <a:rPr lang="en-US" dirty="0"/>
              <a:t>After next is called with our action, we can log the new state created in response to our action</a:t>
            </a:r>
          </a:p>
          <a:p>
            <a:r>
              <a:rPr lang="en-US" dirty="0"/>
              <a:t>when we call next with the action, we are passing it down the middleware pipeline. This makes the action continue through to the following middleware, then into the reducer</a:t>
            </a:r>
            <a:br>
              <a:rPr lang="en-US" dirty="0"/>
            </a:br>
            <a:br>
              <a:rPr lang="en-US" dirty="0"/>
            </a:br>
            <a:r>
              <a:rPr lang="en-US" b="1" dirty="0" err="1"/>
              <a:t>const</a:t>
            </a:r>
            <a:r>
              <a:rPr lang="en-US" dirty="0"/>
              <a:t> </a:t>
            </a:r>
            <a:r>
              <a:rPr lang="en-US" dirty="0" err="1"/>
              <a:t>loggingMiddleware</a:t>
            </a:r>
            <a:r>
              <a:rPr lang="en-US" dirty="0"/>
              <a:t> = (store) =&gt; (next) =&gt; (action) =&gt; { </a:t>
            </a:r>
            <a:br>
              <a:rPr lang="en-US" dirty="0"/>
            </a:br>
            <a:r>
              <a:rPr lang="en-US" i="1" dirty="0"/>
              <a:t>// we will catch every action here, regardless of the type</a:t>
            </a:r>
            <a:r>
              <a:rPr lang="en-US" dirty="0"/>
              <a:t>   </a:t>
            </a:r>
            <a:br>
              <a:rPr lang="en-US" dirty="0"/>
            </a:br>
            <a:r>
              <a:rPr lang="en-US" i="1" dirty="0"/>
              <a:t>// log the current action</a:t>
            </a:r>
            <a:r>
              <a:rPr lang="en-US" dirty="0"/>
              <a:t> </a:t>
            </a:r>
            <a:br>
              <a:rPr lang="en-US" dirty="0"/>
            </a:br>
            <a:r>
              <a:rPr lang="en-US" dirty="0" err="1"/>
              <a:t>console.log</a:t>
            </a:r>
            <a:r>
              <a:rPr lang="en-US" dirty="0"/>
              <a:t>('dispatching', action) </a:t>
            </a:r>
            <a:br>
              <a:rPr lang="en-US" dirty="0"/>
            </a:br>
            <a:r>
              <a:rPr lang="en-US" i="1" dirty="0"/>
              <a:t>// log current state from the store</a:t>
            </a:r>
            <a:br>
              <a:rPr lang="en-US" dirty="0"/>
            </a:br>
            <a:r>
              <a:rPr lang="en-US" dirty="0" err="1"/>
              <a:t>console.log</a:t>
            </a:r>
            <a:r>
              <a:rPr lang="en-US" dirty="0"/>
              <a:t>('previous state', </a:t>
            </a:r>
            <a:r>
              <a:rPr lang="en-US" dirty="0" err="1"/>
              <a:t>store.getState</a:t>
            </a:r>
            <a:r>
              <a:rPr lang="en-US" dirty="0"/>
              <a:t>())</a:t>
            </a:r>
            <a:br>
              <a:rPr lang="en-US" dirty="0"/>
            </a:br>
            <a:r>
              <a:rPr lang="en-US" i="1" dirty="0"/>
              <a:t>// continue execution of the action</a:t>
            </a:r>
            <a:r>
              <a:rPr lang="en-US" dirty="0"/>
              <a:t> </a:t>
            </a:r>
            <a:br>
              <a:rPr lang="en-US" dirty="0"/>
            </a:br>
            <a:r>
              <a:rPr lang="en-US" dirty="0"/>
              <a:t>next(action) </a:t>
            </a:r>
            <a:br>
              <a:rPr lang="en-US" dirty="0"/>
            </a:br>
            <a:r>
              <a:rPr lang="en-US" i="1" dirty="0"/>
              <a:t>// log the updated state, after calling next(action)</a:t>
            </a:r>
            <a:r>
              <a:rPr lang="en-US" dirty="0"/>
              <a:t> </a:t>
            </a:r>
            <a:br>
              <a:rPr lang="en-US" dirty="0"/>
            </a:br>
            <a:r>
              <a:rPr lang="en-US" dirty="0" err="1"/>
              <a:t>console.log</a:t>
            </a:r>
            <a:r>
              <a:rPr lang="en-US" dirty="0"/>
              <a:t>('new state', </a:t>
            </a:r>
            <a:r>
              <a:rPr lang="en-US" dirty="0" err="1"/>
              <a:t>store.getState</a:t>
            </a:r>
            <a:r>
              <a:rPr lang="en-US" dirty="0"/>
              <a:t>())</a:t>
            </a:r>
            <a:br>
              <a:rPr lang="en-US" dirty="0"/>
            </a:br>
            <a:r>
              <a:rPr lang="en-US" dirty="0"/>
              <a:t>}</a:t>
            </a:r>
          </a:p>
        </p:txBody>
      </p:sp>
      <p:sp>
        <p:nvSpPr>
          <p:cNvPr id="3" name="Title 2"/>
          <p:cNvSpPr>
            <a:spLocks noGrp="1"/>
          </p:cNvSpPr>
          <p:nvPr>
            <p:ph type="title"/>
          </p:nvPr>
        </p:nvSpPr>
        <p:spPr/>
        <p:txBody>
          <a:bodyPr/>
          <a:lstStyle/>
          <a:p>
            <a:r>
              <a:rPr lang="en-US" dirty="0"/>
              <a:t>What can we do in middleware</a:t>
            </a:r>
          </a:p>
        </p:txBody>
      </p:sp>
    </p:spTree>
    <p:extLst>
      <p:ext uri="{BB962C8B-B14F-4D97-AF65-F5344CB8AC3E}">
        <p14:creationId xmlns:p14="http://schemas.microsoft.com/office/powerpoint/2010/main" val="3920684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3600" y="692696"/>
            <a:ext cx="8820000" cy="5697352"/>
          </a:xfrm>
        </p:spPr>
        <p:txBody>
          <a:bodyPr/>
          <a:lstStyle/>
          <a:p>
            <a:r>
              <a:rPr lang="en-US" dirty="0"/>
              <a:t>Calling next continues the propagation of the current action. It's important to not alter the action and to call it once and only once within a middleware.</a:t>
            </a:r>
          </a:p>
          <a:p>
            <a:r>
              <a:rPr lang="en-US" dirty="0"/>
              <a:t>Calling </a:t>
            </a:r>
            <a:r>
              <a:rPr lang="en-US" dirty="0" err="1"/>
              <a:t>store.dispatch</a:t>
            </a:r>
            <a:r>
              <a:rPr lang="en-US" dirty="0"/>
              <a:t> starts the new action from the beginning of the pipeline. This can be called as many times as needed from within middleware. </a:t>
            </a:r>
          </a:p>
          <a:p>
            <a:r>
              <a:rPr lang="en-US" dirty="0"/>
              <a:t>For example, in response to receiving new data from an API call, or an error.</a:t>
            </a:r>
          </a:p>
          <a:p>
            <a:r>
              <a:rPr lang="en-US" dirty="0"/>
              <a:t>Use next to continue an action, use </a:t>
            </a:r>
            <a:r>
              <a:rPr lang="en-US" dirty="0" err="1"/>
              <a:t>store.dispatch</a:t>
            </a:r>
            <a:r>
              <a:rPr lang="en-US" dirty="0"/>
              <a:t> to send a new action.</a:t>
            </a:r>
            <a:br>
              <a:rPr lang="en-US" dirty="0"/>
            </a:br>
            <a:endParaRPr lang="en-US" dirty="0"/>
          </a:p>
        </p:txBody>
      </p:sp>
      <p:sp>
        <p:nvSpPr>
          <p:cNvPr id="3" name="Title 2"/>
          <p:cNvSpPr>
            <a:spLocks noGrp="1"/>
          </p:cNvSpPr>
          <p:nvPr>
            <p:ph type="title"/>
          </p:nvPr>
        </p:nvSpPr>
        <p:spPr/>
        <p:txBody>
          <a:bodyPr/>
          <a:lstStyle/>
          <a:p>
            <a:r>
              <a:rPr lang="en-US" dirty="0"/>
              <a:t>Difference between </a:t>
            </a:r>
            <a:r>
              <a:rPr lang="en-US" dirty="0" err="1"/>
              <a:t>store.dispatch</a:t>
            </a:r>
            <a:r>
              <a:rPr lang="en-US" dirty="0"/>
              <a:t> and next</a:t>
            </a:r>
          </a:p>
        </p:txBody>
      </p:sp>
    </p:spTree>
    <p:extLst>
      <p:ext uri="{BB962C8B-B14F-4D97-AF65-F5344CB8AC3E}">
        <p14:creationId xmlns:p14="http://schemas.microsoft.com/office/powerpoint/2010/main" val="2091578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Difference between </a:t>
            </a:r>
            <a:r>
              <a:rPr lang="en-US" dirty="0" err="1"/>
              <a:t>store.dispatch</a:t>
            </a:r>
            <a:r>
              <a:rPr lang="en-US" dirty="0"/>
              <a:t> and next</a:t>
            </a:r>
          </a:p>
        </p:txBody>
      </p:sp>
      <p:sp>
        <p:nvSpPr>
          <p:cNvPr id="4" name="Rectangle 3">
            <a:extLst>
              <a:ext uri="{FF2B5EF4-FFF2-40B4-BE49-F238E27FC236}">
                <a16:creationId xmlns:a16="http://schemas.microsoft.com/office/drawing/2014/main" id="{23F4861B-7DD1-2B4C-B645-D56776A2E61B}"/>
              </a:ext>
            </a:extLst>
          </p:cNvPr>
          <p:cNvSpPr/>
          <p:nvPr/>
        </p:nvSpPr>
        <p:spPr>
          <a:xfrm>
            <a:off x="467544" y="751344"/>
            <a:ext cx="8136904" cy="5632311"/>
          </a:xfrm>
          <a:prstGeom prst="rect">
            <a:avLst/>
          </a:prstGeom>
        </p:spPr>
        <p:txBody>
          <a:bodyPr wrap="square">
            <a:spAutoFit/>
          </a:bodyPr>
          <a:lstStyle/>
          <a:p>
            <a:r>
              <a:rPr lang="en-US" b="1" dirty="0" err="1">
                <a:solidFill>
                  <a:srgbClr val="000066"/>
                </a:solidFill>
              </a:rPr>
              <a:t>const</a:t>
            </a:r>
            <a:r>
              <a:rPr lang="en-US" dirty="0"/>
              <a:t> </a:t>
            </a:r>
            <a:r>
              <a:rPr lang="en-US" dirty="0" err="1"/>
              <a:t>apiMiddleware</a:t>
            </a:r>
            <a:r>
              <a:rPr lang="en-US" dirty="0"/>
              <a:t> </a:t>
            </a:r>
            <a:r>
              <a:rPr lang="en-US" dirty="0">
                <a:solidFill>
                  <a:srgbClr val="339933"/>
                </a:solidFill>
              </a:rPr>
              <a:t>=</a:t>
            </a:r>
            <a:r>
              <a:rPr lang="en-US" dirty="0"/>
              <a:t> </a:t>
            </a:r>
            <a:r>
              <a:rPr lang="en-US" dirty="0">
                <a:solidFill>
                  <a:srgbClr val="009900"/>
                </a:solidFill>
              </a:rPr>
              <a:t>(</a:t>
            </a:r>
            <a:r>
              <a:rPr lang="en-US" dirty="0"/>
              <a:t>store</a:t>
            </a:r>
            <a:r>
              <a:rPr lang="en-US" dirty="0">
                <a:solidFill>
                  <a:srgbClr val="009900"/>
                </a:solidFill>
              </a:rPr>
              <a:t>)</a:t>
            </a:r>
            <a:r>
              <a:rPr lang="en-US" dirty="0"/>
              <a:t> </a:t>
            </a:r>
            <a:r>
              <a:rPr lang="en-US" dirty="0">
                <a:solidFill>
                  <a:srgbClr val="339933"/>
                </a:solidFill>
              </a:rPr>
              <a:t>=&gt;</a:t>
            </a:r>
            <a:r>
              <a:rPr lang="en-US" dirty="0"/>
              <a:t> </a:t>
            </a:r>
            <a:r>
              <a:rPr lang="en-US" dirty="0">
                <a:solidFill>
                  <a:srgbClr val="009900"/>
                </a:solidFill>
              </a:rPr>
              <a:t>(</a:t>
            </a:r>
            <a:r>
              <a:rPr lang="en-US" dirty="0"/>
              <a:t>next</a:t>
            </a:r>
            <a:r>
              <a:rPr lang="en-US" dirty="0">
                <a:solidFill>
                  <a:srgbClr val="009900"/>
                </a:solidFill>
              </a:rPr>
              <a:t>)</a:t>
            </a:r>
            <a:r>
              <a:rPr lang="en-US" dirty="0"/>
              <a:t> </a:t>
            </a:r>
            <a:r>
              <a:rPr lang="en-US" dirty="0">
                <a:solidFill>
                  <a:srgbClr val="339933"/>
                </a:solidFill>
              </a:rPr>
              <a:t>=&gt;</a:t>
            </a:r>
            <a:r>
              <a:rPr lang="en-US" dirty="0"/>
              <a:t> </a:t>
            </a:r>
            <a:r>
              <a:rPr lang="en-US" dirty="0">
                <a:solidFill>
                  <a:srgbClr val="009900"/>
                </a:solidFill>
              </a:rPr>
              <a:t>(</a:t>
            </a:r>
            <a:r>
              <a:rPr lang="en-US" dirty="0"/>
              <a:t>action</a:t>
            </a:r>
            <a:r>
              <a:rPr lang="en-US" dirty="0">
                <a:solidFill>
                  <a:srgbClr val="009900"/>
                </a:solidFill>
              </a:rPr>
              <a:t>)</a:t>
            </a:r>
            <a:r>
              <a:rPr lang="en-US" dirty="0"/>
              <a:t> </a:t>
            </a:r>
            <a:r>
              <a:rPr lang="en-US" dirty="0">
                <a:solidFill>
                  <a:srgbClr val="339933"/>
                </a:solidFill>
              </a:rPr>
              <a:t>=&gt;</a:t>
            </a:r>
            <a:r>
              <a:rPr lang="en-US" dirty="0"/>
              <a:t> </a:t>
            </a:r>
            <a:r>
              <a:rPr lang="en-US" dirty="0">
                <a:solidFill>
                  <a:srgbClr val="009900"/>
                </a:solidFill>
              </a:rPr>
              <a:t>{</a:t>
            </a:r>
            <a:r>
              <a:rPr lang="en-US" dirty="0"/>
              <a:t> </a:t>
            </a:r>
          </a:p>
          <a:p>
            <a:r>
              <a:rPr lang="en-US" b="1" dirty="0">
                <a:solidFill>
                  <a:srgbClr val="000066"/>
                </a:solidFill>
              </a:rPr>
              <a:t>switch</a:t>
            </a:r>
            <a:r>
              <a:rPr lang="en-US" dirty="0">
                <a:solidFill>
                  <a:srgbClr val="009900"/>
                </a:solidFill>
              </a:rPr>
              <a:t>(</a:t>
            </a:r>
            <a:r>
              <a:rPr lang="en-US" dirty="0" err="1"/>
              <a:t>action.</a:t>
            </a:r>
            <a:r>
              <a:rPr lang="en-US" dirty="0" err="1">
                <a:solidFill>
                  <a:srgbClr val="660066"/>
                </a:solidFill>
              </a:rPr>
              <a:t>type</a:t>
            </a:r>
            <a:r>
              <a:rPr lang="en-US" dirty="0">
                <a:solidFill>
                  <a:srgbClr val="009900"/>
                </a:solidFill>
              </a:rPr>
              <a:t>)</a:t>
            </a:r>
            <a:r>
              <a:rPr lang="en-US" dirty="0"/>
              <a:t> </a:t>
            </a:r>
            <a:r>
              <a:rPr lang="en-US" dirty="0">
                <a:solidFill>
                  <a:srgbClr val="009900"/>
                </a:solidFill>
              </a:rPr>
              <a:t>{</a:t>
            </a:r>
            <a:r>
              <a:rPr lang="en-US" dirty="0"/>
              <a:t> </a:t>
            </a:r>
          </a:p>
          <a:p>
            <a:r>
              <a:rPr lang="en-US" i="1" dirty="0">
                <a:solidFill>
                  <a:srgbClr val="006600"/>
                </a:solidFill>
              </a:rPr>
              <a:t>	// only catch a specific action</a:t>
            </a:r>
            <a:r>
              <a:rPr lang="en-US" dirty="0"/>
              <a:t> </a:t>
            </a:r>
          </a:p>
          <a:p>
            <a:r>
              <a:rPr lang="en-US" b="1" dirty="0">
                <a:solidFill>
                  <a:srgbClr val="000066"/>
                </a:solidFill>
              </a:rPr>
              <a:t>	case</a:t>
            </a:r>
            <a:r>
              <a:rPr lang="en-US" dirty="0"/>
              <a:t> </a:t>
            </a:r>
            <a:r>
              <a:rPr lang="en-US" dirty="0">
                <a:solidFill>
                  <a:srgbClr val="3366CC"/>
                </a:solidFill>
              </a:rPr>
              <a:t>'FETCH_MOVIE_DATA’</a:t>
            </a:r>
            <a:r>
              <a:rPr lang="en-US" dirty="0">
                <a:solidFill>
                  <a:srgbClr val="339933"/>
                </a:solidFill>
              </a:rPr>
              <a:t>:</a:t>
            </a:r>
            <a:r>
              <a:rPr lang="en-US" dirty="0"/>
              <a:t> </a:t>
            </a:r>
          </a:p>
          <a:p>
            <a:r>
              <a:rPr lang="en-US" i="1" dirty="0">
                <a:solidFill>
                  <a:srgbClr val="006600"/>
                </a:solidFill>
              </a:rPr>
              <a:t>	// continue propagating the action through redux</a:t>
            </a:r>
            <a:r>
              <a:rPr lang="en-US" dirty="0"/>
              <a:t> </a:t>
            </a:r>
          </a:p>
          <a:p>
            <a:r>
              <a:rPr lang="en-US" i="1" dirty="0">
                <a:solidFill>
                  <a:srgbClr val="006600"/>
                </a:solidFill>
              </a:rPr>
              <a:t>	// this is our only call to next in this middleware</a:t>
            </a:r>
            <a:r>
              <a:rPr lang="en-US" dirty="0"/>
              <a:t> </a:t>
            </a:r>
          </a:p>
          <a:p>
            <a:r>
              <a:rPr lang="en-US" dirty="0"/>
              <a:t>	next</a:t>
            </a:r>
            <a:r>
              <a:rPr lang="en-US" dirty="0">
                <a:solidFill>
                  <a:srgbClr val="009900"/>
                </a:solidFill>
              </a:rPr>
              <a:t>(</a:t>
            </a:r>
            <a:r>
              <a:rPr lang="en-US" dirty="0"/>
              <a:t>action</a:t>
            </a:r>
            <a:r>
              <a:rPr lang="en-US" dirty="0">
                <a:solidFill>
                  <a:srgbClr val="009900"/>
                </a:solidFill>
              </a:rPr>
              <a:t>)</a:t>
            </a:r>
            <a:r>
              <a:rPr lang="en-US" dirty="0"/>
              <a:t>   </a:t>
            </a:r>
          </a:p>
          <a:p>
            <a:r>
              <a:rPr lang="en-US" i="1" dirty="0">
                <a:solidFill>
                  <a:srgbClr val="006600"/>
                </a:solidFill>
              </a:rPr>
              <a:t>	// fetch data from an API that may take a while to respond</a:t>
            </a:r>
            <a:r>
              <a:rPr lang="en-US" dirty="0"/>
              <a:t> </a:t>
            </a:r>
          </a:p>
          <a:p>
            <a:r>
              <a:rPr lang="en-US" dirty="0"/>
              <a:t>	</a:t>
            </a:r>
            <a:r>
              <a:rPr lang="en-US" dirty="0" err="1"/>
              <a:t>MyMovieApi.</a:t>
            </a:r>
            <a:r>
              <a:rPr lang="en-US" b="1" dirty="0" err="1">
                <a:solidFill>
                  <a:srgbClr val="000066"/>
                </a:solidFill>
              </a:rPr>
              <a:t>get</a:t>
            </a:r>
            <a:r>
              <a:rPr lang="en-US" dirty="0">
                <a:solidFill>
                  <a:srgbClr val="009900"/>
                </a:solidFill>
              </a:rPr>
              <a:t>(</a:t>
            </a:r>
            <a:r>
              <a:rPr lang="en-US" dirty="0">
                <a:solidFill>
                  <a:srgbClr val="3366CC"/>
                </a:solidFill>
              </a:rPr>
              <a:t>'/movies'</a:t>
            </a:r>
            <a:r>
              <a:rPr lang="en-US" dirty="0">
                <a:solidFill>
                  <a:srgbClr val="009900"/>
                </a:solidFill>
              </a:rPr>
              <a:t>)</a:t>
            </a:r>
            <a:r>
              <a:rPr lang="en-US" dirty="0"/>
              <a:t> .</a:t>
            </a:r>
            <a:r>
              <a:rPr lang="en-US" dirty="0">
                <a:solidFill>
                  <a:srgbClr val="660066"/>
                </a:solidFill>
              </a:rPr>
              <a:t>then</a:t>
            </a:r>
            <a:r>
              <a:rPr lang="en-US" dirty="0">
                <a:solidFill>
                  <a:srgbClr val="009900"/>
                </a:solidFill>
              </a:rPr>
              <a:t>(</a:t>
            </a:r>
            <a:r>
              <a:rPr lang="en-US" dirty="0"/>
              <a:t>res </a:t>
            </a:r>
            <a:r>
              <a:rPr lang="en-US" dirty="0">
                <a:solidFill>
                  <a:srgbClr val="339933"/>
                </a:solidFill>
              </a:rPr>
              <a:t>=&gt;</a:t>
            </a:r>
            <a:r>
              <a:rPr lang="en-US" dirty="0"/>
              <a:t> </a:t>
            </a:r>
            <a:r>
              <a:rPr lang="en-US" dirty="0">
                <a:solidFill>
                  <a:srgbClr val="009900"/>
                </a:solidFill>
              </a:rPr>
              <a:t>{</a:t>
            </a:r>
            <a:r>
              <a:rPr lang="en-US" dirty="0"/>
              <a:t> </a:t>
            </a:r>
          </a:p>
          <a:p>
            <a:r>
              <a:rPr lang="en-US" i="1" dirty="0">
                <a:solidFill>
                  <a:srgbClr val="006600"/>
                </a:solidFill>
              </a:rPr>
              <a:t>	// successfully received data, dispatch a new action with our data</a:t>
            </a:r>
            <a:r>
              <a:rPr lang="en-US" dirty="0"/>
              <a:t> 	</a:t>
            </a:r>
          </a:p>
          <a:p>
            <a:r>
              <a:rPr lang="en-US" dirty="0"/>
              <a:t>	</a:t>
            </a:r>
            <a:r>
              <a:rPr lang="en-US" dirty="0" err="1"/>
              <a:t>store.</a:t>
            </a:r>
            <a:r>
              <a:rPr lang="en-US" dirty="0" err="1">
                <a:solidFill>
                  <a:srgbClr val="660066"/>
                </a:solidFill>
              </a:rPr>
              <a:t>dispatch</a:t>
            </a:r>
            <a:r>
              <a:rPr lang="en-US" dirty="0">
                <a:solidFill>
                  <a:srgbClr val="009900"/>
                </a:solidFill>
              </a:rPr>
              <a:t>({</a:t>
            </a:r>
            <a:r>
              <a:rPr lang="en-US" dirty="0"/>
              <a:t> type</a:t>
            </a:r>
            <a:r>
              <a:rPr lang="en-US" dirty="0">
                <a:solidFill>
                  <a:srgbClr val="339933"/>
                </a:solidFill>
              </a:rPr>
              <a:t>:</a:t>
            </a:r>
            <a:r>
              <a:rPr lang="en-US" dirty="0"/>
              <a:t> </a:t>
            </a:r>
            <a:r>
              <a:rPr lang="en-US" dirty="0">
                <a:solidFill>
                  <a:srgbClr val="3366CC"/>
                </a:solidFill>
              </a:rPr>
              <a:t>'SET_MOVIE_DATA'</a:t>
            </a:r>
            <a:r>
              <a:rPr lang="en-US" dirty="0">
                <a:solidFill>
                  <a:srgbClr val="339933"/>
                </a:solidFill>
              </a:rPr>
              <a:t>,</a:t>
            </a:r>
            <a:r>
              <a:rPr lang="en-US" dirty="0"/>
              <a:t> payload</a:t>
            </a:r>
            <a:r>
              <a:rPr lang="en-US" dirty="0">
                <a:solidFill>
                  <a:srgbClr val="339933"/>
                </a:solidFill>
              </a:rPr>
              <a:t>:</a:t>
            </a:r>
            <a:r>
              <a:rPr lang="en-US" dirty="0"/>
              <a:t> </a:t>
            </a:r>
            <a:r>
              <a:rPr lang="en-US" dirty="0">
                <a:solidFill>
                  <a:srgbClr val="009900"/>
                </a:solidFill>
              </a:rPr>
              <a:t>{</a:t>
            </a:r>
            <a:r>
              <a:rPr lang="en-US" dirty="0"/>
              <a:t> movies</a:t>
            </a:r>
            <a:r>
              <a:rPr lang="en-US" dirty="0">
                <a:solidFill>
                  <a:srgbClr val="339933"/>
                </a:solidFill>
              </a:rPr>
              <a:t>:</a:t>
            </a:r>
            <a:r>
              <a:rPr lang="en-US" dirty="0"/>
              <a:t> </a:t>
            </a:r>
            <a:r>
              <a:rPr lang="en-US" dirty="0" err="1"/>
              <a:t>res.</a:t>
            </a:r>
            <a:r>
              <a:rPr lang="en-US" dirty="0" err="1">
                <a:solidFill>
                  <a:srgbClr val="660066"/>
                </a:solidFill>
              </a:rPr>
              <a:t>data</a:t>
            </a:r>
            <a:r>
              <a:rPr lang="en-US" dirty="0"/>
              <a:t> </a:t>
            </a:r>
            <a:r>
              <a:rPr lang="en-US" dirty="0">
                <a:solidFill>
                  <a:srgbClr val="009900"/>
                </a:solidFill>
              </a:rPr>
              <a:t>}</a:t>
            </a:r>
            <a:r>
              <a:rPr lang="en-US" dirty="0">
                <a:solidFill>
                  <a:srgbClr val="339933"/>
                </a:solidFill>
              </a:rPr>
              <a:t>,</a:t>
            </a:r>
            <a:r>
              <a:rPr lang="en-US" dirty="0"/>
              <a:t> </a:t>
            </a:r>
            <a:r>
              <a:rPr lang="en-US" dirty="0">
                <a:solidFill>
                  <a:srgbClr val="009900"/>
                </a:solidFill>
              </a:rPr>
              <a:t>})</a:t>
            </a:r>
            <a:r>
              <a:rPr lang="en-US" dirty="0"/>
              <a:t> </a:t>
            </a:r>
            <a:r>
              <a:rPr lang="en-US" dirty="0">
                <a:solidFill>
                  <a:srgbClr val="009900"/>
                </a:solidFill>
              </a:rPr>
              <a:t>})</a:t>
            </a:r>
            <a:r>
              <a:rPr lang="en-US" dirty="0"/>
              <a:t> </a:t>
            </a:r>
          </a:p>
          <a:p>
            <a:r>
              <a:rPr lang="en-US" dirty="0"/>
              <a:t>	.</a:t>
            </a:r>
            <a:r>
              <a:rPr lang="en-US" b="1" dirty="0">
                <a:solidFill>
                  <a:srgbClr val="000066"/>
                </a:solidFill>
              </a:rPr>
              <a:t>catch</a:t>
            </a:r>
            <a:r>
              <a:rPr lang="en-US" dirty="0">
                <a:solidFill>
                  <a:srgbClr val="009900"/>
                </a:solidFill>
              </a:rPr>
              <a:t>(</a:t>
            </a:r>
            <a:r>
              <a:rPr lang="en-US" dirty="0"/>
              <a:t>err </a:t>
            </a:r>
            <a:r>
              <a:rPr lang="en-US" dirty="0">
                <a:solidFill>
                  <a:srgbClr val="339933"/>
                </a:solidFill>
              </a:rPr>
              <a:t>=&gt;</a:t>
            </a:r>
            <a:r>
              <a:rPr lang="en-US" dirty="0"/>
              <a:t> </a:t>
            </a:r>
            <a:r>
              <a:rPr lang="en-US" dirty="0">
                <a:solidFill>
                  <a:srgbClr val="009900"/>
                </a:solidFill>
              </a:rPr>
              <a:t>{</a:t>
            </a:r>
            <a:r>
              <a:rPr lang="en-US" dirty="0"/>
              <a:t> </a:t>
            </a:r>
          </a:p>
          <a:p>
            <a:r>
              <a:rPr lang="en-US" i="1" dirty="0">
                <a:solidFill>
                  <a:srgbClr val="006600"/>
                </a:solidFill>
              </a:rPr>
              <a:t>	// received an error from the API, dispatch a new action with an error</a:t>
            </a:r>
            <a:r>
              <a:rPr lang="en-US" dirty="0"/>
              <a:t> </a:t>
            </a:r>
          </a:p>
          <a:p>
            <a:r>
              <a:rPr lang="en-US" dirty="0"/>
              <a:t>	</a:t>
            </a:r>
            <a:r>
              <a:rPr lang="en-US" dirty="0" err="1"/>
              <a:t>store.</a:t>
            </a:r>
            <a:r>
              <a:rPr lang="en-US" dirty="0" err="1">
                <a:solidFill>
                  <a:srgbClr val="660066"/>
                </a:solidFill>
              </a:rPr>
              <a:t>dispatch</a:t>
            </a:r>
            <a:r>
              <a:rPr lang="en-US" dirty="0">
                <a:solidFill>
                  <a:srgbClr val="009900"/>
                </a:solidFill>
              </a:rPr>
              <a:t>({</a:t>
            </a:r>
            <a:r>
              <a:rPr lang="en-US" dirty="0"/>
              <a:t> type</a:t>
            </a:r>
            <a:r>
              <a:rPr lang="en-US" dirty="0">
                <a:solidFill>
                  <a:srgbClr val="339933"/>
                </a:solidFill>
              </a:rPr>
              <a:t>:</a:t>
            </a:r>
            <a:r>
              <a:rPr lang="en-US" dirty="0"/>
              <a:t> </a:t>
            </a:r>
            <a:r>
              <a:rPr lang="en-US" dirty="0">
                <a:solidFill>
                  <a:srgbClr val="3366CC"/>
                </a:solidFill>
              </a:rPr>
              <a:t>'SET_MOVIE_DATA_ERROR'</a:t>
            </a:r>
            <a:r>
              <a:rPr lang="en-US" dirty="0">
                <a:solidFill>
                  <a:srgbClr val="339933"/>
                </a:solidFill>
              </a:rPr>
              <a:t>,</a:t>
            </a:r>
            <a:r>
              <a:rPr lang="en-US" dirty="0"/>
              <a:t> payload</a:t>
            </a:r>
            <a:r>
              <a:rPr lang="en-US" dirty="0">
                <a:solidFill>
                  <a:srgbClr val="339933"/>
                </a:solidFill>
              </a:rPr>
              <a:t>:</a:t>
            </a:r>
            <a:r>
              <a:rPr lang="en-US" dirty="0"/>
              <a:t> </a:t>
            </a:r>
            <a:r>
              <a:rPr lang="en-US" dirty="0">
                <a:solidFill>
                  <a:srgbClr val="009900"/>
                </a:solidFill>
              </a:rPr>
              <a:t>{</a:t>
            </a:r>
            <a:r>
              <a:rPr lang="en-US" dirty="0"/>
              <a:t> error</a:t>
            </a:r>
            <a:r>
              <a:rPr lang="en-US" dirty="0">
                <a:solidFill>
                  <a:srgbClr val="339933"/>
                </a:solidFill>
              </a:rPr>
              <a:t>:</a:t>
            </a:r>
            <a:r>
              <a:rPr lang="en-US" dirty="0"/>
              <a:t> err </a:t>
            </a:r>
            <a:r>
              <a:rPr lang="en-US" dirty="0">
                <a:solidFill>
                  <a:srgbClr val="009900"/>
                </a:solidFill>
              </a:rPr>
              <a:t>}</a:t>
            </a:r>
            <a:r>
              <a:rPr lang="en-US" dirty="0">
                <a:solidFill>
                  <a:srgbClr val="339933"/>
                </a:solidFill>
              </a:rPr>
              <a:t>,</a:t>
            </a:r>
            <a:r>
              <a:rPr lang="en-US" dirty="0"/>
              <a:t> </a:t>
            </a:r>
            <a:r>
              <a:rPr lang="en-US" dirty="0">
                <a:solidFill>
                  <a:srgbClr val="009900"/>
                </a:solidFill>
              </a:rPr>
              <a:t>})</a:t>
            </a:r>
            <a:r>
              <a:rPr lang="en-US" dirty="0"/>
              <a:t> </a:t>
            </a:r>
          </a:p>
          <a:p>
            <a:r>
              <a:rPr lang="en-US" dirty="0">
                <a:solidFill>
                  <a:srgbClr val="009900"/>
                </a:solidFill>
              </a:rPr>
              <a:t>	})</a:t>
            </a:r>
            <a:r>
              <a:rPr lang="en-US" dirty="0"/>
              <a:t> 	</a:t>
            </a:r>
          </a:p>
          <a:p>
            <a:r>
              <a:rPr lang="en-US" b="1" dirty="0">
                <a:solidFill>
                  <a:srgbClr val="000066"/>
                </a:solidFill>
              </a:rPr>
              <a:t>	break</a:t>
            </a:r>
            <a:r>
              <a:rPr lang="en-US" dirty="0"/>
              <a:t>   </a:t>
            </a:r>
          </a:p>
          <a:p>
            <a:r>
              <a:rPr lang="en-US" i="1" dirty="0">
                <a:solidFill>
                  <a:srgbClr val="006600"/>
                </a:solidFill>
              </a:rPr>
              <a:t>	// if we don't need to handle this action, we still need to pass it along</a:t>
            </a:r>
            <a:r>
              <a:rPr lang="en-US" dirty="0"/>
              <a:t> </a:t>
            </a:r>
          </a:p>
          <a:p>
            <a:r>
              <a:rPr lang="en-US" b="1" dirty="0">
                <a:solidFill>
                  <a:srgbClr val="000066"/>
                </a:solidFill>
              </a:rPr>
              <a:t>	default</a:t>
            </a:r>
            <a:r>
              <a:rPr lang="en-US" dirty="0">
                <a:solidFill>
                  <a:srgbClr val="339933"/>
                </a:solidFill>
              </a:rPr>
              <a:t>:</a:t>
            </a:r>
            <a:r>
              <a:rPr lang="en-US" dirty="0"/>
              <a:t> </a:t>
            </a:r>
          </a:p>
          <a:p>
            <a:r>
              <a:rPr lang="en-US" dirty="0"/>
              <a:t>		next</a:t>
            </a:r>
            <a:r>
              <a:rPr lang="en-US" dirty="0">
                <a:solidFill>
                  <a:srgbClr val="009900"/>
                </a:solidFill>
              </a:rPr>
              <a:t>(</a:t>
            </a:r>
            <a:r>
              <a:rPr lang="en-US" dirty="0"/>
              <a:t>action</a:t>
            </a:r>
            <a:r>
              <a:rPr lang="en-US" dirty="0">
                <a:solidFill>
                  <a:srgbClr val="009900"/>
                </a:solidFill>
              </a:rPr>
              <a:t>)</a:t>
            </a:r>
            <a:r>
              <a:rPr lang="en-US" dirty="0"/>
              <a:t> </a:t>
            </a:r>
            <a:r>
              <a:rPr lang="en-US" dirty="0">
                <a:solidFill>
                  <a:srgbClr val="009900"/>
                </a:solidFill>
              </a:rPr>
              <a:t>}</a:t>
            </a:r>
            <a:r>
              <a:rPr lang="en-US" dirty="0"/>
              <a:t> </a:t>
            </a:r>
            <a:r>
              <a:rPr lang="en-US" dirty="0">
                <a:solidFill>
                  <a:srgbClr val="009900"/>
                </a:solidFill>
              </a:rPr>
              <a:t>}</a:t>
            </a:r>
            <a:r>
              <a:rPr lang="en-US" dirty="0"/>
              <a:t>  </a:t>
            </a:r>
          </a:p>
          <a:p>
            <a:r>
              <a:rPr lang="en-US" dirty="0"/>
              <a:t> </a:t>
            </a:r>
            <a:r>
              <a:rPr lang="en-US" dirty="0">
                <a:solidFill>
                  <a:srgbClr val="FF0000"/>
                </a:solidFill>
              </a:rPr>
              <a:t>export</a:t>
            </a:r>
            <a:r>
              <a:rPr lang="en-US" dirty="0"/>
              <a:t> </a:t>
            </a:r>
            <a:r>
              <a:rPr lang="en-US" b="1" dirty="0">
                <a:solidFill>
                  <a:srgbClr val="000066"/>
                </a:solidFill>
              </a:rPr>
              <a:t>default</a:t>
            </a:r>
            <a:r>
              <a:rPr lang="en-US" dirty="0"/>
              <a:t> </a:t>
            </a:r>
            <a:r>
              <a:rPr lang="en-US" dirty="0" err="1"/>
              <a:t>apiMiddleware</a:t>
            </a:r>
            <a:endParaRPr lang="en-US" dirty="0"/>
          </a:p>
        </p:txBody>
      </p:sp>
    </p:spTree>
    <p:extLst>
      <p:ext uri="{BB962C8B-B14F-4D97-AF65-F5344CB8AC3E}">
        <p14:creationId xmlns:p14="http://schemas.microsoft.com/office/powerpoint/2010/main" val="3848155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Change state immutably - Objects</a:t>
            </a:r>
          </a:p>
        </p:txBody>
      </p:sp>
      <p:sp>
        <p:nvSpPr>
          <p:cNvPr id="12" name="Rectangle 11">
            <a:extLst>
              <a:ext uri="{FF2B5EF4-FFF2-40B4-BE49-F238E27FC236}">
                <a16:creationId xmlns:a16="http://schemas.microsoft.com/office/drawing/2014/main" id="{80FB006E-9546-3F41-84CA-2EB8D7372DBC}"/>
              </a:ext>
            </a:extLst>
          </p:cNvPr>
          <p:cNvSpPr/>
          <p:nvPr/>
        </p:nvSpPr>
        <p:spPr>
          <a:xfrm>
            <a:off x="107504" y="881820"/>
            <a:ext cx="4464496" cy="4247317"/>
          </a:xfrm>
          <a:prstGeom prst="rect">
            <a:avLst/>
          </a:prstGeom>
        </p:spPr>
        <p:txBody>
          <a:bodyPr wrap="square">
            <a:spAutoFit/>
          </a:bodyPr>
          <a:lstStyle/>
          <a:p>
            <a:r>
              <a:rPr lang="en-US" dirty="0">
                <a:solidFill>
                  <a:srgbClr val="0000FF"/>
                </a:solidFill>
                <a:latin typeface="Menlo" panose="020B0609030804020204" pitchFamily="49" charset="0"/>
              </a:rPr>
              <a:t>function</a:t>
            </a:r>
            <a:r>
              <a:rPr lang="en-US" dirty="0">
                <a:solidFill>
                  <a:srgbClr val="000000"/>
                </a:solidFill>
                <a:latin typeface="Menlo" panose="020B0609030804020204" pitchFamily="49" charset="0"/>
              </a:rPr>
              <a:t> </a:t>
            </a:r>
            <a:r>
              <a:rPr lang="en-US" dirty="0">
                <a:solidFill>
                  <a:srgbClr val="795E26"/>
                </a:solidFill>
                <a:latin typeface="Menlo" panose="020B0609030804020204" pitchFamily="49" charset="0"/>
              </a:rPr>
              <a:t>reducer</a:t>
            </a:r>
            <a:r>
              <a:rPr lang="en-US" dirty="0">
                <a:solidFill>
                  <a:srgbClr val="000000"/>
                </a:solidFill>
                <a:latin typeface="Menlo" panose="020B0609030804020204" pitchFamily="49" charset="0"/>
              </a:rPr>
              <a:t>(</a:t>
            </a:r>
            <a:r>
              <a:rPr lang="en-US" dirty="0">
                <a:solidFill>
                  <a:srgbClr val="001080"/>
                </a:solidFill>
                <a:latin typeface="Menlo" panose="020B0609030804020204" pitchFamily="49" charset="0"/>
              </a:rPr>
              <a:t>state</a:t>
            </a:r>
            <a:r>
              <a:rPr lang="en-US" dirty="0">
                <a:solidFill>
                  <a:srgbClr val="000000"/>
                </a:solidFill>
                <a:latin typeface="Menlo" panose="020B0609030804020204" pitchFamily="49" charset="0"/>
              </a:rPr>
              <a:t>, </a:t>
            </a:r>
            <a:r>
              <a:rPr lang="en-US" dirty="0">
                <a:solidFill>
                  <a:srgbClr val="001080"/>
                </a:solidFill>
                <a:latin typeface="Menlo" panose="020B0609030804020204" pitchFamily="49" charset="0"/>
              </a:rPr>
              <a:t>action</a:t>
            </a:r>
            <a:r>
              <a:rPr lang="en-US" dirty="0">
                <a:solidFill>
                  <a:srgbClr val="000000"/>
                </a:solidFill>
                <a:latin typeface="Menlo" panose="020B0609030804020204" pitchFamily="49" charset="0"/>
              </a:rPr>
              <a:t>) {</a:t>
            </a:r>
          </a:p>
          <a:p>
            <a:r>
              <a:rPr lang="en-US" dirty="0">
                <a:solidFill>
                  <a:srgbClr val="AF00DB"/>
                </a:solidFill>
                <a:latin typeface="Menlo" panose="020B0609030804020204" pitchFamily="49" charset="0"/>
              </a:rPr>
              <a:t>return</a:t>
            </a:r>
            <a:r>
              <a:rPr lang="en-US" dirty="0">
                <a:solidFill>
                  <a:srgbClr val="000000"/>
                </a:solidFill>
                <a:latin typeface="Menlo" panose="020B0609030804020204" pitchFamily="49" charset="0"/>
              </a:rPr>
              <a:t> {</a:t>
            </a:r>
          </a:p>
          <a:p>
            <a:r>
              <a:rPr lang="en-US" dirty="0">
                <a:solidFill>
                  <a:srgbClr val="000000"/>
                </a:solidFill>
                <a:latin typeface="Menlo" panose="020B0609030804020204" pitchFamily="49" charset="0"/>
              </a:rPr>
              <a:t>...</a:t>
            </a:r>
            <a:r>
              <a:rPr lang="en-US" dirty="0">
                <a:solidFill>
                  <a:srgbClr val="001080"/>
                </a:solidFill>
                <a:latin typeface="Menlo" panose="020B0609030804020204" pitchFamily="49" charset="0"/>
              </a:rPr>
              <a:t>state</a:t>
            </a:r>
            <a:r>
              <a:rPr lang="en-US" dirty="0">
                <a:solidFill>
                  <a:srgbClr val="000000"/>
                </a:solidFill>
                <a:latin typeface="Menlo" panose="020B0609030804020204" pitchFamily="49" charset="0"/>
              </a:rPr>
              <a:t>, </a:t>
            </a:r>
          </a:p>
          <a:p>
            <a:r>
              <a:rPr lang="en-US" dirty="0">
                <a:solidFill>
                  <a:srgbClr val="008000"/>
                </a:solidFill>
                <a:latin typeface="Menlo" panose="020B0609030804020204" pitchFamily="49" charset="0"/>
              </a:rPr>
              <a:t>// copy the state (level 0)</a:t>
            </a:r>
            <a:endParaRPr lang="en-US" dirty="0">
              <a:solidFill>
                <a:srgbClr val="000000"/>
              </a:solidFill>
              <a:latin typeface="Menlo" panose="020B0609030804020204" pitchFamily="49" charset="0"/>
            </a:endParaRPr>
          </a:p>
          <a:p>
            <a:r>
              <a:rPr lang="en-US" dirty="0">
                <a:solidFill>
                  <a:srgbClr val="001080"/>
                </a:solidFill>
                <a:latin typeface="Menlo" panose="020B0609030804020204" pitchFamily="49" charset="0"/>
              </a:rPr>
              <a:t>name:</a:t>
            </a:r>
            <a:r>
              <a:rPr lang="en-US" dirty="0">
                <a:solidFill>
                  <a:srgbClr val="A31515"/>
                </a:solidFill>
                <a:latin typeface="Menlo" panose="020B0609030804020204" pitchFamily="49" charset="0"/>
              </a:rPr>
              <a:t>'</a:t>
            </a:r>
            <a:r>
              <a:rPr lang="en-US" dirty="0" err="1">
                <a:solidFill>
                  <a:srgbClr val="A31515"/>
                </a:solidFill>
                <a:latin typeface="Menlo" panose="020B0609030804020204" pitchFamily="49" charset="0"/>
              </a:rPr>
              <a:t>shalini</a:t>
            </a:r>
            <a:r>
              <a:rPr lang="en-US" dirty="0">
                <a:solidFill>
                  <a:srgbClr val="A31515"/>
                </a:solidFill>
                <a:latin typeface="Menlo" panose="020B0609030804020204" pitchFamily="49" charset="0"/>
              </a:rPr>
              <a:t>'</a:t>
            </a:r>
            <a:endParaRPr lang="en-US" dirty="0">
              <a:solidFill>
                <a:srgbClr val="000000"/>
              </a:solidFill>
              <a:latin typeface="Menlo" panose="020B0609030804020204" pitchFamily="49" charset="0"/>
            </a:endParaRPr>
          </a:p>
          <a:p>
            <a:r>
              <a:rPr lang="en-US" dirty="0">
                <a:solidFill>
                  <a:srgbClr val="000000"/>
                </a:solidFill>
                <a:latin typeface="Menlo" panose="020B0609030804020204" pitchFamily="49" charset="0"/>
              </a:rPr>
              <a:t>};</a:t>
            </a:r>
          </a:p>
          <a:p>
            <a:r>
              <a:rPr lang="en-US" dirty="0">
                <a:solidFill>
                  <a:srgbClr val="000000"/>
                </a:solidFill>
                <a:latin typeface="Menlo" panose="020B0609030804020204" pitchFamily="49" charset="0"/>
              </a:rPr>
              <a:t>}</a:t>
            </a:r>
          </a:p>
          <a:p>
            <a:endParaRPr lang="en-US" dirty="0">
              <a:solidFill>
                <a:srgbClr val="000000"/>
              </a:solidFill>
              <a:latin typeface="Menlo" panose="020B0609030804020204" pitchFamily="49" charset="0"/>
            </a:endParaRPr>
          </a:p>
          <a:p>
            <a:endParaRPr lang="en-US" dirty="0">
              <a:solidFill>
                <a:srgbClr val="000000"/>
              </a:solidFill>
              <a:latin typeface="Menlo" panose="020B0609030804020204" pitchFamily="49" charset="0"/>
            </a:endParaRPr>
          </a:p>
          <a:p>
            <a:br>
              <a:rPr lang="en-US" dirty="0">
                <a:solidFill>
                  <a:srgbClr val="000000"/>
                </a:solidFill>
                <a:latin typeface="Menlo" panose="020B0609030804020204" pitchFamily="49" charset="0"/>
              </a:rPr>
            </a:br>
            <a:r>
              <a:rPr lang="en-US" dirty="0">
                <a:solidFill>
                  <a:srgbClr val="0000FF"/>
                </a:solidFill>
                <a:latin typeface="Menlo" panose="020B0609030804020204" pitchFamily="49" charset="0"/>
              </a:rPr>
              <a:t>let</a:t>
            </a:r>
            <a:r>
              <a:rPr lang="en-US" dirty="0">
                <a:solidFill>
                  <a:srgbClr val="000000"/>
                </a:solidFill>
                <a:latin typeface="Menlo" panose="020B0609030804020204" pitchFamily="49" charset="0"/>
              </a:rPr>
              <a:t> </a:t>
            </a:r>
            <a:r>
              <a:rPr lang="en-US" dirty="0">
                <a:solidFill>
                  <a:srgbClr val="001080"/>
                </a:solidFill>
                <a:latin typeface="Menlo" panose="020B0609030804020204" pitchFamily="49" charset="0"/>
              </a:rPr>
              <a:t>state4</a:t>
            </a:r>
            <a:r>
              <a:rPr lang="en-US" dirty="0">
                <a:solidFill>
                  <a:srgbClr val="000000"/>
                </a:solidFill>
                <a:latin typeface="Menlo" panose="020B0609030804020204" pitchFamily="49" charset="0"/>
              </a:rPr>
              <a:t> = {</a:t>
            </a:r>
          </a:p>
          <a:p>
            <a:r>
              <a:rPr lang="en-US" dirty="0">
                <a:solidFill>
                  <a:srgbClr val="001080"/>
                </a:solidFill>
                <a:latin typeface="Menlo" panose="020B0609030804020204" pitchFamily="49" charset="0"/>
              </a:rPr>
              <a:t>name:</a:t>
            </a:r>
            <a:r>
              <a:rPr lang="en-US" dirty="0">
                <a:solidFill>
                  <a:srgbClr val="000000"/>
                </a:solidFill>
                <a:latin typeface="Menlo" panose="020B0609030804020204" pitchFamily="49" charset="0"/>
              </a:rPr>
              <a:t> </a:t>
            </a:r>
            <a:r>
              <a:rPr lang="en-US" dirty="0">
                <a:solidFill>
                  <a:srgbClr val="A31515"/>
                </a:solidFill>
                <a:latin typeface="Menlo" panose="020B0609030804020204" pitchFamily="49" charset="0"/>
              </a:rPr>
              <a:t>"Ravenclaw"</a:t>
            </a:r>
            <a:r>
              <a:rPr lang="en-US" dirty="0">
                <a:solidFill>
                  <a:srgbClr val="000000"/>
                </a:solidFill>
                <a:latin typeface="Menlo" panose="020B0609030804020204" pitchFamily="49" charset="0"/>
              </a:rPr>
              <a:t>,</a:t>
            </a:r>
          </a:p>
          <a:p>
            <a:r>
              <a:rPr lang="en-US" dirty="0">
                <a:solidFill>
                  <a:srgbClr val="001080"/>
                </a:solidFill>
                <a:latin typeface="Menlo" panose="020B0609030804020204" pitchFamily="49" charset="0"/>
              </a:rPr>
              <a:t>points:</a:t>
            </a:r>
            <a:r>
              <a:rPr lang="en-US" dirty="0">
                <a:solidFill>
                  <a:srgbClr val="000000"/>
                </a:solidFill>
                <a:latin typeface="Menlo" panose="020B0609030804020204" pitchFamily="49" charset="0"/>
              </a:rPr>
              <a:t> </a:t>
            </a:r>
            <a:r>
              <a:rPr lang="en-US" dirty="0">
                <a:solidFill>
                  <a:srgbClr val="098658"/>
                </a:solidFill>
                <a:latin typeface="Menlo" panose="020B0609030804020204" pitchFamily="49" charset="0"/>
              </a:rPr>
              <a:t>17</a:t>
            </a:r>
            <a:r>
              <a:rPr lang="en-US" dirty="0">
                <a:solidFill>
                  <a:srgbClr val="000000"/>
                </a:solidFill>
                <a:latin typeface="Menlo" panose="020B0609030804020204" pitchFamily="49" charset="0"/>
              </a:rPr>
              <a:t>,</a:t>
            </a:r>
          </a:p>
          <a:p>
            <a:r>
              <a:rPr lang="en-US" dirty="0">
                <a:solidFill>
                  <a:srgbClr val="000000"/>
                </a:solidFill>
                <a:latin typeface="Menlo" panose="020B0609030804020204" pitchFamily="49" charset="0"/>
              </a:rPr>
              <a:t>};</a:t>
            </a:r>
            <a:endParaRPr lang="en-US" b="0" dirty="0">
              <a:solidFill>
                <a:srgbClr val="000000"/>
              </a:solidFill>
              <a:effectLst/>
              <a:latin typeface="Menlo" panose="020B0609030804020204" pitchFamily="49" charset="0"/>
            </a:endParaRPr>
          </a:p>
        </p:txBody>
      </p:sp>
      <p:sp>
        <p:nvSpPr>
          <p:cNvPr id="13" name="Rectangle 12">
            <a:extLst>
              <a:ext uri="{FF2B5EF4-FFF2-40B4-BE49-F238E27FC236}">
                <a16:creationId xmlns:a16="http://schemas.microsoft.com/office/drawing/2014/main" id="{27A8A638-01DE-2E4F-96DB-C9C6721DF820}"/>
              </a:ext>
            </a:extLst>
          </p:cNvPr>
          <p:cNvSpPr/>
          <p:nvPr/>
        </p:nvSpPr>
        <p:spPr>
          <a:xfrm>
            <a:off x="4572000" y="688800"/>
            <a:ext cx="4431600" cy="5632311"/>
          </a:xfrm>
          <a:prstGeom prst="rect">
            <a:avLst/>
          </a:prstGeom>
        </p:spPr>
        <p:txBody>
          <a:bodyPr wrap="square">
            <a:spAutoFit/>
          </a:bodyPr>
          <a:lstStyle/>
          <a:p>
            <a:r>
              <a:rPr lang="en-US" dirty="0">
                <a:solidFill>
                  <a:srgbClr val="0000FF"/>
                </a:solidFill>
                <a:latin typeface="Menlo" panose="020B0609030804020204" pitchFamily="49" charset="0"/>
              </a:rPr>
              <a:t>function</a:t>
            </a:r>
            <a:r>
              <a:rPr lang="en-US" dirty="0">
                <a:solidFill>
                  <a:srgbClr val="000000"/>
                </a:solidFill>
                <a:latin typeface="Menlo" panose="020B0609030804020204" pitchFamily="49" charset="0"/>
              </a:rPr>
              <a:t> </a:t>
            </a:r>
            <a:r>
              <a:rPr lang="en-US" dirty="0">
                <a:solidFill>
                  <a:srgbClr val="795E26"/>
                </a:solidFill>
                <a:latin typeface="Menlo" panose="020B0609030804020204" pitchFamily="49" charset="0"/>
              </a:rPr>
              <a:t>reducer</a:t>
            </a:r>
            <a:r>
              <a:rPr lang="en-US" dirty="0">
                <a:solidFill>
                  <a:srgbClr val="000000"/>
                </a:solidFill>
                <a:latin typeface="Menlo" panose="020B0609030804020204" pitchFamily="49" charset="0"/>
              </a:rPr>
              <a:t>(</a:t>
            </a:r>
            <a:r>
              <a:rPr lang="en-US" dirty="0">
                <a:solidFill>
                  <a:srgbClr val="001080"/>
                </a:solidFill>
                <a:latin typeface="Menlo" panose="020B0609030804020204" pitchFamily="49" charset="0"/>
              </a:rPr>
              <a:t>state</a:t>
            </a:r>
            <a:r>
              <a:rPr lang="en-US" dirty="0">
                <a:solidFill>
                  <a:srgbClr val="000000"/>
                </a:solidFill>
                <a:latin typeface="Menlo" panose="020B0609030804020204" pitchFamily="49" charset="0"/>
              </a:rPr>
              <a:t>, </a:t>
            </a:r>
            <a:r>
              <a:rPr lang="en-US" dirty="0">
                <a:solidFill>
                  <a:srgbClr val="001080"/>
                </a:solidFill>
                <a:latin typeface="Menlo" panose="020B0609030804020204" pitchFamily="49" charset="0"/>
              </a:rPr>
              <a:t>action</a:t>
            </a:r>
            <a:r>
              <a:rPr lang="en-US" dirty="0">
                <a:solidFill>
                  <a:srgbClr val="000000"/>
                </a:solidFill>
                <a:latin typeface="Menlo" panose="020B0609030804020204" pitchFamily="49" charset="0"/>
              </a:rPr>
              <a:t>) {</a:t>
            </a:r>
          </a:p>
          <a:p>
            <a:r>
              <a:rPr lang="en-US" dirty="0">
                <a:solidFill>
                  <a:srgbClr val="AF00DB"/>
                </a:solidFill>
                <a:latin typeface="Menlo" panose="020B0609030804020204" pitchFamily="49" charset="0"/>
              </a:rPr>
              <a:t>return</a:t>
            </a:r>
            <a:r>
              <a:rPr lang="en-US" dirty="0">
                <a:solidFill>
                  <a:srgbClr val="000000"/>
                </a:solidFill>
                <a:latin typeface="Menlo" panose="020B0609030804020204" pitchFamily="49" charset="0"/>
              </a:rPr>
              <a:t> {</a:t>
            </a:r>
          </a:p>
          <a:p>
            <a:r>
              <a:rPr lang="en-US" dirty="0">
                <a:solidFill>
                  <a:srgbClr val="000000"/>
                </a:solidFill>
                <a:latin typeface="Menlo" panose="020B0609030804020204" pitchFamily="49" charset="0"/>
              </a:rPr>
              <a:t>...</a:t>
            </a:r>
            <a:r>
              <a:rPr lang="en-US" dirty="0">
                <a:solidFill>
                  <a:srgbClr val="001080"/>
                </a:solidFill>
                <a:latin typeface="Menlo" panose="020B0609030804020204" pitchFamily="49" charset="0"/>
              </a:rPr>
              <a:t>state</a:t>
            </a:r>
            <a:r>
              <a:rPr lang="en-US" dirty="0">
                <a:solidFill>
                  <a:srgbClr val="000000"/>
                </a:solidFill>
                <a:latin typeface="Menlo" panose="020B0609030804020204" pitchFamily="49" charset="0"/>
              </a:rPr>
              <a:t>, </a:t>
            </a:r>
            <a:r>
              <a:rPr lang="en-US" dirty="0">
                <a:solidFill>
                  <a:srgbClr val="008000"/>
                </a:solidFill>
                <a:latin typeface="Menlo" panose="020B0609030804020204" pitchFamily="49" charset="0"/>
              </a:rPr>
              <a:t>// copy the state (level 0)</a:t>
            </a:r>
            <a:endParaRPr lang="en-US" dirty="0">
              <a:solidFill>
                <a:srgbClr val="000000"/>
              </a:solidFill>
              <a:latin typeface="Menlo" panose="020B0609030804020204" pitchFamily="49" charset="0"/>
            </a:endParaRPr>
          </a:p>
          <a:p>
            <a:r>
              <a:rPr lang="en-US" dirty="0">
                <a:solidFill>
                  <a:srgbClr val="001080"/>
                </a:solidFill>
                <a:latin typeface="Menlo" panose="020B0609030804020204" pitchFamily="49" charset="0"/>
              </a:rPr>
              <a:t>house:</a:t>
            </a:r>
            <a:r>
              <a:rPr lang="en-US" dirty="0">
                <a:solidFill>
                  <a:srgbClr val="000000"/>
                </a:solidFill>
                <a:latin typeface="Menlo" panose="020B0609030804020204" pitchFamily="49" charset="0"/>
              </a:rPr>
              <a:t> {</a:t>
            </a:r>
          </a:p>
          <a:p>
            <a:r>
              <a:rPr lang="en-US" dirty="0">
                <a:solidFill>
                  <a:srgbClr val="000000"/>
                </a:solidFill>
                <a:latin typeface="Menlo" panose="020B0609030804020204" pitchFamily="49" charset="0"/>
              </a:rPr>
              <a:t>...</a:t>
            </a:r>
            <a:r>
              <a:rPr lang="en-US" dirty="0" err="1">
                <a:solidFill>
                  <a:srgbClr val="001080"/>
                </a:solidFill>
                <a:latin typeface="Menlo" panose="020B0609030804020204" pitchFamily="49" charset="0"/>
              </a:rPr>
              <a:t>state</a:t>
            </a:r>
            <a:r>
              <a:rPr lang="en-US" dirty="0" err="1">
                <a:solidFill>
                  <a:srgbClr val="000000"/>
                </a:solidFill>
                <a:latin typeface="Menlo" panose="020B0609030804020204" pitchFamily="49" charset="0"/>
              </a:rPr>
              <a:t>.</a:t>
            </a:r>
            <a:r>
              <a:rPr lang="en-US" dirty="0" err="1">
                <a:solidFill>
                  <a:srgbClr val="001080"/>
                </a:solidFill>
                <a:latin typeface="Menlo" panose="020B0609030804020204" pitchFamily="49" charset="0"/>
              </a:rPr>
              <a:t>house</a:t>
            </a:r>
            <a:r>
              <a:rPr lang="en-US" dirty="0">
                <a:solidFill>
                  <a:srgbClr val="000000"/>
                </a:solidFill>
                <a:latin typeface="Menlo" panose="020B0609030804020204" pitchFamily="49" charset="0"/>
              </a:rPr>
              <a:t>,</a:t>
            </a:r>
          </a:p>
          <a:p>
            <a:r>
              <a:rPr lang="en-US" dirty="0">
                <a:solidFill>
                  <a:srgbClr val="001080"/>
                </a:solidFill>
                <a:latin typeface="Menlo" panose="020B0609030804020204" pitchFamily="49" charset="0"/>
              </a:rPr>
              <a:t>name:</a:t>
            </a:r>
            <a:r>
              <a:rPr lang="en-US" dirty="0">
                <a:solidFill>
                  <a:srgbClr val="A31515"/>
                </a:solidFill>
                <a:latin typeface="Menlo" panose="020B0609030804020204" pitchFamily="49" charset="0"/>
              </a:rPr>
              <a:t>'</a:t>
            </a:r>
            <a:r>
              <a:rPr lang="en-US" dirty="0" err="1">
                <a:solidFill>
                  <a:srgbClr val="A31515"/>
                </a:solidFill>
                <a:latin typeface="Menlo" panose="020B0609030804020204" pitchFamily="49" charset="0"/>
              </a:rPr>
              <a:t>shalini</a:t>
            </a:r>
            <a:r>
              <a:rPr lang="en-US" dirty="0">
                <a:solidFill>
                  <a:srgbClr val="A31515"/>
                </a:solidFill>
                <a:latin typeface="Menlo" panose="020B0609030804020204" pitchFamily="49" charset="0"/>
              </a:rPr>
              <a:t>'</a:t>
            </a:r>
            <a:endParaRPr lang="en-US" dirty="0">
              <a:solidFill>
                <a:srgbClr val="000000"/>
              </a:solidFill>
              <a:latin typeface="Menlo" panose="020B0609030804020204" pitchFamily="49" charset="0"/>
            </a:endParaRPr>
          </a:p>
          <a:p>
            <a:r>
              <a:rPr lang="en-US" dirty="0">
                <a:solidFill>
                  <a:srgbClr val="000000"/>
                </a:solidFill>
                <a:latin typeface="Menlo" panose="020B0609030804020204" pitchFamily="49" charset="0"/>
              </a:rPr>
              <a:t>},</a:t>
            </a:r>
          </a:p>
          <a:p>
            <a:r>
              <a:rPr lang="en-US" dirty="0">
                <a:solidFill>
                  <a:srgbClr val="000000"/>
                </a:solidFill>
                <a:latin typeface="Menlo" panose="020B0609030804020204" pitchFamily="49" charset="0"/>
              </a:rPr>
              <a:t>};</a:t>
            </a:r>
          </a:p>
          <a:p>
            <a:r>
              <a:rPr lang="en-US" dirty="0">
                <a:solidFill>
                  <a:srgbClr val="000000"/>
                </a:solidFill>
                <a:latin typeface="Menlo" panose="020B0609030804020204" pitchFamily="49" charset="0"/>
              </a:rPr>
              <a:t>}</a:t>
            </a:r>
          </a:p>
          <a:p>
            <a:endParaRPr lang="en-US" dirty="0">
              <a:solidFill>
                <a:srgbClr val="000000"/>
              </a:solidFill>
              <a:latin typeface="Menlo" panose="020B0609030804020204" pitchFamily="49" charset="0"/>
            </a:endParaRPr>
          </a:p>
          <a:p>
            <a:endParaRPr lang="en-US" dirty="0">
              <a:solidFill>
                <a:srgbClr val="000000"/>
              </a:solidFill>
              <a:latin typeface="Menlo" panose="020B0609030804020204" pitchFamily="49" charset="0"/>
            </a:endParaRPr>
          </a:p>
          <a:p>
            <a:br>
              <a:rPr lang="en-US" dirty="0">
                <a:solidFill>
                  <a:srgbClr val="000000"/>
                </a:solidFill>
                <a:latin typeface="Menlo" panose="020B0609030804020204" pitchFamily="49" charset="0"/>
              </a:rPr>
            </a:br>
            <a:r>
              <a:rPr lang="en-US" dirty="0">
                <a:solidFill>
                  <a:srgbClr val="0000FF"/>
                </a:solidFill>
                <a:latin typeface="Menlo" panose="020B0609030804020204" pitchFamily="49" charset="0"/>
              </a:rPr>
              <a:t>let</a:t>
            </a:r>
            <a:r>
              <a:rPr lang="en-US" dirty="0">
                <a:solidFill>
                  <a:srgbClr val="000000"/>
                </a:solidFill>
                <a:latin typeface="Menlo" panose="020B0609030804020204" pitchFamily="49" charset="0"/>
              </a:rPr>
              <a:t> </a:t>
            </a:r>
            <a:r>
              <a:rPr lang="en-US" dirty="0">
                <a:solidFill>
                  <a:srgbClr val="001080"/>
                </a:solidFill>
                <a:latin typeface="Menlo" panose="020B0609030804020204" pitchFamily="49" charset="0"/>
              </a:rPr>
              <a:t>state</a:t>
            </a:r>
            <a:r>
              <a:rPr lang="en-US" dirty="0">
                <a:solidFill>
                  <a:srgbClr val="000000"/>
                </a:solidFill>
                <a:latin typeface="Menlo" panose="020B0609030804020204" pitchFamily="49" charset="0"/>
              </a:rPr>
              <a:t> = {</a:t>
            </a:r>
          </a:p>
          <a:p>
            <a:r>
              <a:rPr lang="en-US" dirty="0">
                <a:solidFill>
                  <a:srgbClr val="001080"/>
                </a:solidFill>
                <a:latin typeface="Menlo" panose="020B0609030804020204" pitchFamily="49" charset="0"/>
              </a:rPr>
              <a:t>house:</a:t>
            </a:r>
            <a:r>
              <a:rPr lang="en-US" dirty="0">
                <a:solidFill>
                  <a:srgbClr val="000000"/>
                </a:solidFill>
                <a:latin typeface="Menlo" panose="020B0609030804020204" pitchFamily="49" charset="0"/>
              </a:rPr>
              <a:t> {</a:t>
            </a:r>
          </a:p>
          <a:p>
            <a:r>
              <a:rPr lang="en-US" dirty="0">
                <a:solidFill>
                  <a:srgbClr val="001080"/>
                </a:solidFill>
                <a:latin typeface="Menlo" panose="020B0609030804020204" pitchFamily="49" charset="0"/>
              </a:rPr>
              <a:t>name:</a:t>
            </a:r>
            <a:r>
              <a:rPr lang="en-US" dirty="0">
                <a:solidFill>
                  <a:srgbClr val="000000"/>
                </a:solidFill>
                <a:latin typeface="Menlo" panose="020B0609030804020204" pitchFamily="49" charset="0"/>
              </a:rPr>
              <a:t> </a:t>
            </a:r>
            <a:r>
              <a:rPr lang="en-US" dirty="0">
                <a:solidFill>
                  <a:srgbClr val="A31515"/>
                </a:solidFill>
                <a:latin typeface="Menlo" panose="020B0609030804020204" pitchFamily="49" charset="0"/>
              </a:rPr>
              <a:t>"Ravenclaw"</a:t>
            </a:r>
            <a:r>
              <a:rPr lang="en-US" dirty="0">
                <a:solidFill>
                  <a:srgbClr val="000000"/>
                </a:solidFill>
                <a:latin typeface="Menlo" panose="020B0609030804020204" pitchFamily="49" charset="0"/>
              </a:rPr>
              <a:t>,</a:t>
            </a:r>
          </a:p>
          <a:p>
            <a:r>
              <a:rPr lang="en-US" dirty="0">
                <a:solidFill>
                  <a:srgbClr val="001080"/>
                </a:solidFill>
                <a:latin typeface="Menlo" panose="020B0609030804020204" pitchFamily="49" charset="0"/>
              </a:rPr>
              <a:t>points:</a:t>
            </a:r>
            <a:r>
              <a:rPr lang="en-US" dirty="0">
                <a:solidFill>
                  <a:srgbClr val="000000"/>
                </a:solidFill>
                <a:latin typeface="Menlo" panose="020B0609030804020204" pitchFamily="49" charset="0"/>
              </a:rPr>
              <a:t> </a:t>
            </a:r>
            <a:r>
              <a:rPr lang="en-US" dirty="0">
                <a:solidFill>
                  <a:srgbClr val="098658"/>
                </a:solidFill>
                <a:latin typeface="Menlo" panose="020B0609030804020204" pitchFamily="49" charset="0"/>
              </a:rPr>
              <a:t>17</a:t>
            </a:r>
            <a:r>
              <a:rPr lang="en-US" dirty="0">
                <a:solidFill>
                  <a:srgbClr val="000000"/>
                </a:solidFill>
                <a:latin typeface="Menlo" panose="020B0609030804020204" pitchFamily="49" charset="0"/>
              </a:rPr>
              <a:t>,</a:t>
            </a:r>
          </a:p>
          <a:p>
            <a:r>
              <a:rPr lang="en-US" dirty="0">
                <a:solidFill>
                  <a:srgbClr val="000000"/>
                </a:solidFill>
                <a:latin typeface="Menlo" panose="020B0609030804020204" pitchFamily="49" charset="0"/>
              </a:rPr>
              <a:t>},</a:t>
            </a:r>
          </a:p>
          <a:p>
            <a:r>
              <a:rPr lang="en-US" dirty="0">
                <a:solidFill>
                  <a:srgbClr val="000000"/>
                </a:solidFill>
                <a:latin typeface="Menlo" panose="020B0609030804020204" pitchFamily="49" charset="0"/>
              </a:rPr>
              <a:t>};</a:t>
            </a:r>
            <a:endParaRPr lang="en-US"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905891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To create a middleware function of our own, create in </a:t>
            </a:r>
            <a:r>
              <a:rPr lang="en-US" dirty="0" err="1"/>
              <a:t>index.js</a:t>
            </a:r>
            <a:r>
              <a:rPr lang="en-US" dirty="0"/>
              <a:t> file as follows:</a:t>
            </a:r>
          </a:p>
          <a:p>
            <a:endParaRPr lang="en-US" sz="1800" dirty="0"/>
          </a:p>
          <a:p>
            <a:endParaRPr lang="en-US" dirty="0"/>
          </a:p>
          <a:p>
            <a:endParaRPr lang="en-US" sz="1800" dirty="0"/>
          </a:p>
          <a:p>
            <a:endParaRPr lang="en-US" dirty="0"/>
          </a:p>
          <a:p>
            <a:endParaRPr lang="en-US" sz="1800" dirty="0"/>
          </a:p>
          <a:p>
            <a:endParaRPr lang="en-US" dirty="0"/>
          </a:p>
          <a:p>
            <a:endParaRPr lang="en-US" sz="1800" dirty="0"/>
          </a:p>
          <a:p>
            <a:endParaRPr lang="en-US" dirty="0"/>
          </a:p>
          <a:p>
            <a:endParaRPr lang="en-US" sz="1800" dirty="0"/>
          </a:p>
          <a:p>
            <a:endParaRPr lang="en-US" dirty="0"/>
          </a:p>
          <a:p>
            <a:r>
              <a:rPr lang="en-US" sz="1800" dirty="0"/>
              <a:t>Import </a:t>
            </a:r>
            <a:r>
              <a:rPr lang="en-US" sz="1800" dirty="0" err="1"/>
              <a:t>apply</a:t>
            </a:r>
            <a:r>
              <a:rPr lang="en-US" dirty="0" err="1"/>
              <a:t>Middleware</a:t>
            </a:r>
            <a:r>
              <a:rPr lang="en-US" dirty="0"/>
              <a:t> from redux module and provide this middleware to our redux application as follows:</a:t>
            </a:r>
            <a:br>
              <a:rPr lang="en-US" dirty="0"/>
            </a:br>
            <a:r>
              <a:rPr lang="en-US" dirty="0" err="1"/>
              <a:t>const</a:t>
            </a:r>
            <a:r>
              <a:rPr lang="en-US" dirty="0"/>
              <a:t> store = </a:t>
            </a:r>
            <a:r>
              <a:rPr lang="en-US" dirty="0" err="1"/>
              <a:t>createStore</a:t>
            </a:r>
            <a:r>
              <a:rPr lang="en-US" dirty="0"/>
              <a:t>(</a:t>
            </a:r>
            <a:r>
              <a:rPr lang="en-US" dirty="0" err="1"/>
              <a:t>rootReducer</a:t>
            </a:r>
            <a:r>
              <a:rPr lang="en-US" dirty="0"/>
              <a:t>, </a:t>
            </a:r>
            <a:r>
              <a:rPr lang="en-US" dirty="0" err="1"/>
              <a:t>applyMiddleware</a:t>
            </a:r>
            <a:r>
              <a:rPr lang="en-US" dirty="0"/>
              <a:t>(logger));</a:t>
            </a:r>
          </a:p>
          <a:p>
            <a:r>
              <a:rPr lang="en-US" sz="1800" dirty="0"/>
              <a:t>Now if the counter application is restarted, the middleware is in action</a:t>
            </a:r>
          </a:p>
        </p:txBody>
      </p:sp>
      <p:sp>
        <p:nvSpPr>
          <p:cNvPr id="3" name="Title 2"/>
          <p:cNvSpPr>
            <a:spLocks noGrp="1"/>
          </p:cNvSpPr>
          <p:nvPr>
            <p:ph type="title"/>
          </p:nvPr>
        </p:nvSpPr>
        <p:spPr/>
        <p:txBody>
          <a:bodyPr/>
          <a:lstStyle/>
          <a:p>
            <a:r>
              <a:rPr lang="en-US" dirty="0"/>
              <a:t>Middleware In Action</a:t>
            </a:r>
          </a:p>
        </p:txBody>
      </p:sp>
      <p:sp>
        <p:nvSpPr>
          <p:cNvPr id="4" name="Rectangle 3">
            <a:extLst>
              <a:ext uri="{FF2B5EF4-FFF2-40B4-BE49-F238E27FC236}">
                <a16:creationId xmlns:a16="http://schemas.microsoft.com/office/drawing/2014/main" id="{1ECC2576-E266-3D4A-9EBF-558DA0155DE6}"/>
              </a:ext>
            </a:extLst>
          </p:cNvPr>
          <p:cNvSpPr/>
          <p:nvPr/>
        </p:nvSpPr>
        <p:spPr>
          <a:xfrm>
            <a:off x="827584" y="1331925"/>
            <a:ext cx="5976664" cy="3046988"/>
          </a:xfrm>
          <a:prstGeom prst="rect">
            <a:avLst/>
          </a:prstGeom>
        </p:spPr>
        <p:txBody>
          <a:bodyPr wrap="square">
            <a:spAutoFit/>
          </a:bodyPr>
          <a:lstStyle/>
          <a:p>
            <a:r>
              <a:rPr lang="en-US" sz="1600" dirty="0" err="1">
                <a:solidFill>
                  <a:srgbClr val="0000FF"/>
                </a:solidFill>
                <a:latin typeface="Calibri" panose="020F0502020204030204" pitchFamily="34" charset="0"/>
                <a:cs typeface="Calibri" panose="020F0502020204030204" pitchFamily="34" charset="0"/>
              </a:rPr>
              <a:t>const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795E26"/>
                </a:solidFill>
                <a:latin typeface="Calibri" panose="020F0502020204030204" pitchFamily="34" charset="0"/>
                <a:cs typeface="Calibri" panose="020F0502020204030204" pitchFamily="34" charset="0"/>
              </a:rPr>
              <a:t>logger</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1080"/>
                </a:solidFill>
                <a:latin typeface="Calibri" panose="020F0502020204030204" pitchFamily="34" charset="0"/>
                <a:cs typeface="Calibri" panose="020F0502020204030204" pitchFamily="34" charset="0"/>
              </a:rPr>
              <a:t>store</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00FF"/>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a:t>
            </a:r>
          </a:p>
          <a:p>
            <a:pPr lvl="1"/>
            <a:r>
              <a:rPr lang="en-US" sz="1600" dirty="0">
                <a:solidFill>
                  <a:srgbClr val="AF00DB"/>
                </a:solidFill>
                <a:latin typeface="Calibri" panose="020F0502020204030204" pitchFamily="34" charset="0"/>
                <a:cs typeface="Calibri" panose="020F0502020204030204" pitchFamily="34" charset="0"/>
              </a:rPr>
              <a:t>return</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1080"/>
                </a:solidFill>
                <a:latin typeface="Calibri" panose="020F0502020204030204" pitchFamily="34" charset="0"/>
                <a:cs typeface="Calibri" panose="020F0502020204030204" pitchFamily="34" charset="0"/>
              </a:rPr>
              <a:t>next</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00FF"/>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a:t>
            </a:r>
          </a:p>
          <a:p>
            <a:pPr lvl="2"/>
            <a:r>
              <a:rPr lang="en-US" sz="1600" dirty="0">
                <a:solidFill>
                  <a:srgbClr val="AF00DB"/>
                </a:solidFill>
                <a:latin typeface="Calibri" panose="020F0502020204030204" pitchFamily="34" charset="0"/>
                <a:cs typeface="Calibri" panose="020F0502020204030204" pitchFamily="34" charset="0"/>
              </a:rPr>
              <a:t>return</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1080"/>
                </a:solidFill>
                <a:latin typeface="Calibri" panose="020F0502020204030204" pitchFamily="34" charset="0"/>
                <a:cs typeface="Calibri" panose="020F0502020204030204" pitchFamily="34" charset="0"/>
              </a:rPr>
              <a:t>action</a:t>
            </a:r>
            <a:r>
              <a:rPr lang="en-US" sz="1600" dirty="0">
                <a:solidFill>
                  <a:srgbClr val="0000FF"/>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a:t>
            </a:r>
          </a:p>
          <a:p>
            <a:pPr lvl="3"/>
            <a:r>
              <a:rPr lang="en-US" sz="1600" dirty="0" err="1">
                <a:solidFill>
                  <a:srgbClr val="001080"/>
                </a:solidFill>
                <a:latin typeface="Calibri" panose="020F0502020204030204" pitchFamily="34" charset="0"/>
                <a:cs typeface="Calibri" panose="020F0502020204030204" pitchFamily="34" charset="0"/>
              </a:rPr>
              <a:t>console</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795E26"/>
                </a:solidFill>
                <a:latin typeface="Calibri" panose="020F0502020204030204" pitchFamily="34" charset="0"/>
                <a:cs typeface="Calibri" panose="020F0502020204030204" pitchFamily="34" charset="0"/>
              </a:rPr>
              <a:t>log</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A31515"/>
                </a:solidFill>
                <a:latin typeface="Calibri" panose="020F0502020204030204" pitchFamily="34" charset="0"/>
                <a:cs typeface="Calibri" panose="020F0502020204030204" pitchFamily="34" charset="0"/>
              </a:rPr>
              <a:t>'[Middleware dispatching'</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1080"/>
                </a:solidFill>
                <a:latin typeface="Calibri" panose="020F0502020204030204" pitchFamily="34" charset="0"/>
                <a:cs typeface="Calibri" panose="020F0502020204030204" pitchFamily="34" charset="0"/>
              </a:rPr>
              <a:t>action</a:t>
            </a:r>
            <a:r>
              <a:rPr lang="en-US" sz="1600" dirty="0">
                <a:solidFill>
                  <a:srgbClr val="000000"/>
                </a:solidFill>
                <a:latin typeface="Calibri" panose="020F0502020204030204" pitchFamily="34" charset="0"/>
                <a:cs typeface="Calibri" panose="020F0502020204030204" pitchFamily="34" charset="0"/>
              </a:rPr>
              <a:t>);</a:t>
            </a:r>
          </a:p>
          <a:p>
            <a:pPr lvl="3"/>
            <a:r>
              <a:rPr lang="en-US" sz="1600" dirty="0" err="1">
                <a:solidFill>
                  <a:srgbClr val="001080"/>
                </a:solidFill>
                <a:latin typeface="Calibri" panose="020F0502020204030204" pitchFamily="34" charset="0"/>
                <a:cs typeface="Calibri" panose="020F0502020204030204" pitchFamily="34" charset="0"/>
              </a:rPr>
              <a:t>console</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795E26"/>
                </a:solidFill>
                <a:latin typeface="Calibri" panose="020F0502020204030204" pitchFamily="34" charset="0"/>
                <a:cs typeface="Calibri" panose="020F0502020204030204" pitchFamily="34" charset="0"/>
              </a:rPr>
              <a:t>log</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A31515"/>
                </a:solidFill>
                <a:latin typeface="Calibri" panose="020F0502020204030204" pitchFamily="34" charset="0"/>
                <a:cs typeface="Calibri" panose="020F0502020204030204" pitchFamily="34" charset="0"/>
              </a:rPr>
              <a:t>'[Middleware access to </a:t>
            </a:r>
            <a:r>
              <a:rPr lang="en-US" sz="1600" dirty="0" err="1">
                <a:solidFill>
                  <a:srgbClr val="A31515"/>
                </a:solidFill>
                <a:latin typeface="Calibri" panose="020F0502020204030204" pitchFamily="34" charset="0"/>
                <a:cs typeface="Calibri" panose="020F0502020204030204" pitchFamily="34" charset="0"/>
              </a:rPr>
              <a:t>store'</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store</a:t>
            </a:r>
            <a:r>
              <a:rPr lang="en-US" sz="1600" dirty="0">
                <a:solidFill>
                  <a:srgbClr val="000000"/>
                </a:solidFill>
                <a:latin typeface="Calibri" panose="020F0502020204030204" pitchFamily="34" charset="0"/>
                <a:cs typeface="Calibri" panose="020F0502020204030204" pitchFamily="34" charset="0"/>
              </a:rPr>
              <a:t>);</a:t>
            </a:r>
          </a:p>
          <a:p>
            <a:pPr lvl="3"/>
            <a:r>
              <a:rPr lang="en-US" sz="1600" dirty="0" err="1">
                <a:solidFill>
                  <a:srgbClr val="0000FF"/>
                </a:solidFill>
                <a:latin typeface="Calibri" panose="020F0502020204030204" pitchFamily="34" charset="0"/>
                <a:cs typeface="Calibri" panose="020F0502020204030204" pitchFamily="34" charset="0"/>
              </a:rPr>
              <a:t>const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70C1"/>
                </a:solidFill>
                <a:latin typeface="Calibri" panose="020F0502020204030204" pitchFamily="34" charset="0"/>
                <a:cs typeface="Calibri" panose="020F0502020204030204" pitchFamily="34" charset="0"/>
              </a:rPr>
              <a:t>result</a:t>
            </a:r>
            <a:r>
              <a:rPr lang="en-US" sz="1600" dirty="0">
                <a:solidFill>
                  <a:srgbClr val="000000"/>
                </a:solidFill>
                <a:latin typeface="Calibri" panose="020F0502020204030204" pitchFamily="34" charset="0"/>
                <a:cs typeface="Calibri" panose="020F0502020204030204" pitchFamily="34" charset="0"/>
              </a:rPr>
              <a:t> = </a:t>
            </a:r>
            <a:r>
              <a:rPr lang="en-US" sz="1600" dirty="0">
                <a:solidFill>
                  <a:srgbClr val="795E26"/>
                </a:solidFill>
                <a:latin typeface="Calibri" panose="020F0502020204030204" pitchFamily="34" charset="0"/>
                <a:cs typeface="Calibri" panose="020F0502020204030204" pitchFamily="34" charset="0"/>
              </a:rPr>
              <a:t>next</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1080"/>
                </a:solidFill>
                <a:latin typeface="Calibri" panose="020F0502020204030204" pitchFamily="34" charset="0"/>
                <a:cs typeface="Calibri" panose="020F0502020204030204" pitchFamily="34" charset="0"/>
              </a:rPr>
              <a:t>action</a:t>
            </a:r>
            <a:r>
              <a:rPr lang="en-US" sz="1600" dirty="0">
                <a:solidFill>
                  <a:srgbClr val="000000"/>
                </a:solidFill>
                <a:latin typeface="Calibri" panose="020F0502020204030204" pitchFamily="34" charset="0"/>
                <a:cs typeface="Calibri" panose="020F0502020204030204" pitchFamily="34" charset="0"/>
              </a:rPr>
              <a:t>);</a:t>
            </a:r>
          </a:p>
          <a:p>
            <a:pPr lvl="3"/>
            <a:r>
              <a:rPr lang="en-US" sz="1600" dirty="0" err="1">
                <a:solidFill>
                  <a:srgbClr val="001080"/>
                </a:solidFill>
                <a:latin typeface="Calibri" panose="020F0502020204030204" pitchFamily="34" charset="0"/>
                <a:cs typeface="Calibri" panose="020F0502020204030204" pitchFamily="34" charset="0"/>
              </a:rPr>
              <a:t>console</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795E26"/>
                </a:solidFill>
                <a:latin typeface="Calibri" panose="020F0502020204030204" pitchFamily="34" charset="0"/>
                <a:cs typeface="Calibri" panose="020F0502020204030204" pitchFamily="34" charset="0"/>
              </a:rPr>
              <a:t>log</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A31515"/>
                </a:solidFill>
                <a:latin typeface="Calibri" panose="020F0502020204030204" pitchFamily="34" charset="0"/>
                <a:cs typeface="Calibri" panose="020F0502020204030204" pitchFamily="34" charset="0"/>
              </a:rPr>
              <a:t>'[Middleware] next state'</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001080"/>
                </a:solidFill>
                <a:latin typeface="Calibri" panose="020F0502020204030204" pitchFamily="34" charset="0"/>
                <a:cs typeface="Calibri" panose="020F0502020204030204" pitchFamily="34" charset="0"/>
              </a:rPr>
              <a:t>store</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795E26"/>
                </a:solidFill>
                <a:latin typeface="Calibri" panose="020F0502020204030204" pitchFamily="34" charset="0"/>
                <a:cs typeface="Calibri" panose="020F0502020204030204" pitchFamily="34" charset="0"/>
              </a:rPr>
              <a:t>getState</a:t>
            </a:r>
            <a:r>
              <a:rPr lang="en-US" sz="1600" dirty="0">
                <a:solidFill>
                  <a:srgbClr val="000000"/>
                </a:solidFill>
                <a:latin typeface="Calibri" panose="020F0502020204030204" pitchFamily="34" charset="0"/>
                <a:cs typeface="Calibri" panose="020F0502020204030204" pitchFamily="34" charset="0"/>
              </a:rPr>
              <a:t>());</a:t>
            </a:r>
          </a:p>
          <a:p>
            <a:pPr lvl="3"/>
            <a:r>
              <a:rPr lang="en-US" sz="1600" dirty="0">
                <a:solidFill>
                  <a:srgbClr val="AF00DB"/>
                </a:solidFill>
                <a:latin typeface="Calibri" panose="020F0502020204030204" pitchFamily="34" charset="0"/>
                <a:cs typeface="Calibri" panose="020F0502020204030204" pitchFamily="34" charset="0"/>
              </a:rPr>
              <a:t>return</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70C1"/>
                </a:solidFill>
                <a:latin typeface="Calibri" panose="020F0502020204030204" pitchFamily="34" charset="0"/>
                <a:cs typeface="Calibri" panose="020F0502020204030204" pitchFamily="34" charset="0"/>
              </a:rPr>
              <a:t>result</a:t>
            </a:r>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501828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There may be requirements that we need to update the store after some network calls which may be asynchronous in nature.</a:t>
            </a:r>
          </a:p>
          <a:p>
            <a:r>
              <a:rPr lang="en-US" sz="1800" dirty="0"/>
              <a:t>The reducers of the redux store cann</a:t>
            </a:r>
            <a:r>
              <a:rPr lang="en-US" dirty="0"/>
              <a:t>ot make any asynchronous calls and cannot have any timer events as well like </a:t>
            </a:r>
            <a:r>
              <a:rPr lang="en-US" dirty="0" err="1"/>
              <a:t>setTimeout</a:t>
            </a:r>
            <a:r>
              <a:rPr lang="en-US" dirty="0"/>
              <a:t>  as these methods are asynchronous in nature.</a:t>
            </a:r>
          </a:p>
          <a:p>
            <a:r>
              <a:rPr lang="en-US" sz="1800" dirty="0"/>
              <a:t>The re</a:t>
            </a:r>
            <a:r>
              <a:rPr lang="en-US" dirty="0"/>
              <a:t>ducers do not even accept a Promise object to be returned.</a:t>
            </a:r>
          </a:p>
          <a:p>
            <a:r>
              <a:rPr lang="en-US" sz="1800" dirty="0"/>
              <a:t>The way to ha</a:t>
            </a:r>
            <a:r>
              <a:rPr lang="en-US" dirty="0"/>
              <a:t>ndle asynchronous calls is through the action creators.</a:t>
            </a:r>
            <a:endParaRPr lang="en-US" sz="1800" dirty="0"/>
          </a:p>
        </p:txBody>
      </p:sp>
      <p:sp>
        <p:nvSpPr>
          <p:cNvPr id="3" name="Title 2"/>
          <p:cNvSpPr>
            <a:spLocks noGrp="1"/>
          </p:cNvSpPr>
          <p:nvPr>
            <p:ph type="title"/>
          </p:nvPr>
        </p:nvSpPr>
        <p:spPr/>
        <p:txBody>
          <a:bodyPr/>
          <a:lstStyle/>
          <a:p>
            <a:r>
              <a:rPr lang="en-US" dirty="0"/>
              <a:t>Running asynchronous code</a:t>
            </a:r>
          </a:p>
        </p:txBody>
      </p:sp>
    </p:spTree>
    <p:extLst>
      <p:ext uri="{BB962C8B-B14F-4D97-AF65-F5344CB8AC3E}">
        <p14:creationId xmlns:p14="http://schemas.microsoft.com/office/powerpoint/2010/main" val="875871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Action creators are a way to create functions that return the action object consisting of the action type and the payload if required.</a:t>
            </a:r>
          </a:p>
          <a:p>
            <a:r>
              <a:rPr lang="en-US" sz="1800" dirty="0"/>
              <a:t>Create action creator as follows in </a:t>
            </a:r>
            <a:r>
              <a:rPr lang="en-US" sz="1800" dirty="0" err="1"/>
              <a:t>actions.js</a:t>
            </a:r>
            <a:r>
              <a:rPr lang="en-US" sz="1800" dirty="0"/>
              <a:t> file and update the dispatch methods in </a:t>
            </a:r>
            <a:r>
              <a:rPr lang="en-US" sz="1800" dirty="0" err="1"/>
              <a:t>Counter.js</a:t>
            </a:r>
            <a:r>
              <a:rPr lang="en-US" sz="1800" dirty="0"/>
              <a:t> file to access the action creators.</a:t>
            </a:r>
            <a:br>
              <a:rPr lang="en-US" sz="1800" dirty="0"/>
            </a:br>
            <a:endParaRPr lang="en-US" sz="1800" dirty="0"/>
          </a:p>
        </p:txBody>
      </p:sp>
      <p:sp>
        <p:nvSpPr>
          <p:cNvPr id="3" name="Title 2"/>
          <p:cNvSpPr>
            <a:spLocks noGrp="1"/>
          </p:cNvSpPr>
          <p:nvPr>
            <p:ph type="title"/>
          </p:nvPr>
        </p:nvSpPr>
        <p:spPr/>
        <p:txBody>
          <a:bodyPr/>
          <a:lstStyle/>
          <a:p>
            <a:r>
              <a:rPr lang="en-US" dirty="0"/>
              <a:t>Action Creators</a:t>
            </a:r>
          </a:p>
        </p:txBody>
      </p:sp>
      <p:sp>
        <p:nvSpPr>
          <p:cNvPr id="4" name="Rectangle 3">
            <a:extLst>
              <a:ext uri="{FF2B5EF4-FFF2-40B4-BE49-F238E27FC236}">
                <a16:creationId xmlns:a16="http://schemas.microsoft.com/office/drawing/2014/main" id="{E635145A-CE9F-4648-A03F-76EE5F7643E7}"/>
              </a:ext>
            </a:extLst>
          </p:cNvPr>
          <p:cNvSpPr/>
          <p:nvPr/>
        </p:nvSpPr>
        <p:spPr>
          <a:xfrm>
            <a:off x="4923350" y="2225436"/>
            <a:ext cx="2790056" cy="1077218"/>
          </a:xfrm>
          <a:prstGeom prst="rect">
            <a:avLst/>
          </a:prstGeom>
        </p:spPr>
        <p:txBody>
          <a:bodyPr wrap="square">
            <a:spAutoFit/>
          </a:bodyPr>
          <a:lstStyle/>
          <a:p>
            <a:r>
              <a:rPr lang="en-US" sz="1600" dirty="0">
                <a:solidFill>
                  <a:srgbClr val="AF00DB"/>
                </a:solidFill>
                <a:latin typeface="Calibri" panose="020F0502020204030204" pitchFamily="34" charset="0"/>
                <a:cs typeface="Calibri" panose="020F0502020204030204" pitchFamily="34" charset="0"/>
              </a:rPr>
              <a:t>Without payload</a:t>
            </a:r>
          </a:p>
          <a:p>
            <a:r>
              <a:rPr lang="en-US" sz="1600" dirty="0">
                <a:solidFill>
                  <a:srgbClr val="AF00DB"/>
                </a:solidFill>
                <a:latin typeface="Calibri" panose="020F0502020204030204" pitchFamily="34" charset="0"/>
                <a:cs typeface="Calibri" panose="020F0502020204030204" pitchFamily="34" charset="0"/>
              </a:rPr>
              <a:t>export</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0000FF"/>
                </a:solidFill>
                <a:latin typeface="Calibri" panose="020F0502020204030204" pitchFamily="34" charset="0"/>
                <a:cs typeface="Calibri" panose="020F0502020204030204" pitchFamily="34" charset="0"/>
              </a:rPr>
              <a:t>const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795E26"/>
                </a:solidFill>
                <a:latin typeface="Calibri" panose="020F0502020204030204" pitchFamily="34" charset="0"/>
                <a:cs typeface="Calibri" panose="020F0502020204030204" pitchFamily="34" charset="0"/>
              </a:rPr>
              <a:t>increment</a:t>
            </a:r>
            <a:r>
              <a:rPr lang="en-US" sz="1600" dirty="0">
                <a:solidFill>
                  <a:srgbClr val="000000"/>
                </a:solidFill>
                <a:latin typeface="Calibri" panose="020F0502020204030204" pitchFamily="34" charset="0"/>
                <a:cs typeface="Calibri" panose="020F0502020204030204" pitchFamily="34" charset="0"/>
              </a:rPr>
              <a:t> = ()</a:t>
            </a:r>
            <a:r>
              <a:rPr lang="en-US" sz="1600" dirty="0">
                <a:solidFill>
                  <a:srgbClr val="0000FF"/>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AF00DB"/>
                </a:solidFill>
                <a:latin typeface="Calibri" panose="020F0502020204030204" pitchFamily="34" charset="0"/>
                <a:cs typeface="Calibri" panose="020F0502020204030204" pitchFamily="34" charset="0"/>
              </a:rPr>
              <a:t>return</a:t>
            </a:r>
            <a:r>
              <a:rPr lang="en-US" sz="1600" dirty="0">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type:</a:t>
            </a:r>
            <a:r>
              <a:rPr lang="en-US" sz="1600" dirty="0" err="1">
                <a:solidFill>
                  <a:srgbClr val="0070C1"/>
                </a:solidFill>
                <a:latin typeface="Calibri" panose="020F0502020204030204" pitchFamily="34" charset="0"/>
                <a:cs typeface="Calibri" panose="020F0502020204030204" pitchFamily="34" charset="0"/>
              </a:rPr>
              <a:t>INCREMENT</a:t>
            </a:r>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0000"/>
                </a:solidFill>
                <a:latin typeface="Calibri" panose="020F0502020204030204" pitchFamily="34" charset="0"/>
                <a:cs typeface="Calibri" panose="020F0502020204030204" pitchFamily="34" charset="0"/>
              </a:rPr>
              <a:t>};</a:t>
            </a:r>
            <a:endParaRPr lang="en-US" sz="1600" b="0" dirty="0">
              <a:solidFill>
                <a:srgbClr val="000000"/>
              </a:solidFill>
              <a:effectLst/>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BD77AAF4-417D-614B-BEA6-1AD4803FEC83}"/>
              </a:ext>
            </a:extLst>
          </p:cNvPr>
          <p:cNvSpPr/>
          <p:nvPr/>
        </p:nvSpPr>
        <p:spPr>
          <a:xfrm>
            <a:off x="611560" y="2223182"/>
            <a:ext cx="2808312" cy="1323439"/>
          </a:xfrm>
          <a:prstGeom prst="rect">
            <a:avLst/>
          </a:prstGeom>
        </p:spPr>
        <p:txBody>
          <a:bodyPr wrap="square">
            <a:spAutoFit/>
          </a:bodyPr>
          <a:lstStyle/>
          <a:p>
            <a:r>
              <a:rPr lang="en-US" sz="1600" dirty="0">
                <a:solidFill>
                  <a:srgbClr val="AF00DB"/>
                </a:solidFill>
                <a:latin typeface="Calibri" panose="020F0502020204030204" pitchFamily="34" charset="0"/>
                <a:cs typeface="Calibri" panose="020F0502020204030204" pitchFamily="34" charset="0"/>
              </a:rPr>
              <a:t>With payload</a:t>
            </a:r>
          </a:p>
          <a:p>
            <a:r>
              <a:rPr lang="en-US" sz="1600" dirty="0">
                <a:solidFill>
                  <a:srgbClr val="AF00DB"/>
                </a:solidFill>
                <a:latin typeface="Calibri" panose="020F0502020204030204" pitchFamily="34" charset="0"/>
                <a:cs typeface="Calibri" panose="020F0502020204030204" pitchFamily="34" charset="0"/>
              </a:rPr>
              <a:t>export</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0000FF"/>
                </a:solidFill>
                <a:latin typeface="Calibri" panose="020F0502020204030204" pitchFamily="34" charset="0"/>
                <a:cs typeface="Calibri" panose="020F0502020204030204" pitchFamily="34" charset="0"/>
              </a:rPr>
              <a:t>const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795E26"/>
                </a:solidFill>
                <a:latin typeface="Calibri" panose="020F0502020204030204" pitchFamily="34" charset="0"/>
                <a:cs typeface="Calibri" panose="020F0502020204030204" pitchFamily="34" charset="0"/>
              </a:rPr>
              <a:t>add</a:t>
            </a:r>
            <a:r>
              <a:rPr lang="en-US" sz="1600" dirty="0">
                <a:solidFill>
                  <a:srgbClr val="000000"/>
                </a:solidFill>
                <a:latin typeface="Calibri" panose="020F0502020204030204" pitchFamily="34" charset="0"/>
                <a:cs typeface="Calibri" panose="020F0502020204030204" pitchFamily="34" charset="0"/>
              </a:rPr>
              <a:t> = (</a:t>
            </a:r>
            <a:r>
              <a:rPr lang="en-US" sz="1600" dirty="0">
                <a:solidFill>
                  <a:srgbClr val="001080"/>
                </a:solidFill>
                <a:latin typeface="Calibri" panose="020F0502020204030204" pitchFamily="34" charset="0"/>
                <a:cs typeface="Calibri" panose="020F0502020204030204" pitchFamily="34" charset="0"/>
              </a:rPr>
              <a:t>payload</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00FF"/>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AF00DB"/>
                </a:solidFill>
                <a:latin typeface="Calibri" panose="020F0502020204030204" pitchFamily="34" charset="0"/>
                <a:cs typeface="Calibri" panose="020F0502020204030204" pitchFamily="34" charset="0"/>
              </a:rPr>
              <a:t>return</a:t>
            </a:r>
            <a:r>
              <a:rPr lang="en-US" sz="1600" dirty="0">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type:</a:t>
            </a:r>
            <a:r>
              <a:rPr lang="en-US" sz="1600" dirty="0" err="1">
                <a:solidFill>
                  <a:srgbClr val="0070C1"/>
                </a:solidFill>
                <a:latin typeface="Calibri" panose="020F0502020204030204" pitchFamily="34" charset="0"/>
                <a:cs typeface="Calibri" panose="020F0502020204030204" pitchFamily="34" charset="0"/>
              </a:rPr>
              <a:t>ADD</a:t>
            </a:r>
            <a:r>
              <a:rPr lang="en-US" sz="1600" dirty="0">
                <a:solidFill>
                  <a:srgbClr val="000000"/>
                </a:solidFill>
                <a:latin typeface="Calibri" panose="020F0502020204030204" pitchFamily="34" charset="0"/>
                <a:cs typeface="Calibri" panose="020F0502020204030204" pitchFamily="34" charset="0"/>
              </a:rPr>
              <a:t>,</a:t>
            </a:r>
          </a:p>
          <a:p>
            <a:r>
              <a:rPr lang="en-US" sz="1600" dirty="0" err="1">
                <a:solidFill>
                  <a:srgbClr val="001080"/>
                </a:solidFill>
                <a:latin typeface="Calibri" panose="020F0502020204030204" pitchFamily="34" charset="0"/>
                <a:cs typeface="Calibri" panose="020F0502020204030204" pitchFamily="34" charset="0"/>
              </a:rPr>
              <a:t>payload:payload</a:t>
            </a:r>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0000"/>
                </a:solidFill>
                <a:latin typeface="Calibri" panose="020F0502020204030204" pitchFamily="34" charset="0"/>
                <a:cs typeface="Calibri" panose="020F0502020204030204" pitchFamily="34" charset="0"/>
              </a:rPr>
              <a:t>};</a:t>
            </a:r>
            <a:endParaRPr lang="en-US" sz="1600" b="0" dirty="0">
              <a:solidFill>
                <a:srgbClr val="000000"/>
              </a:solidFill>
              <a:effectLst/>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102B71A8-4DB7-C547-BC62-6BF8044753D9}"/>
              </a:ext>
            </a:extLst>
          </p:cNvPr>
          <p:cNvSpPr/>
          <p:nvPr/>
        </p:nvSpPr>
        <p:spPr>
          <a:xfrm>
            <a:off x="1475656" y="4271063"/>
            <a:ext cx="6480720" cy="830997"/>
          </a:xfrm>
          <a:prstGeom prst="rect">
            <a:avLst/>
          </a:prstGeom>
        </p:spPr>
        <p:txBody>
          <a:bodyPr wrap="square">
            <a:spAutoFit/>
          </a:bodyPr>
          <a:lstStyle/>
          <a:p>
            <a:r>
              <a:rPr lang="en-US" sz="1600" dirty="0">
                <a:solidFill>
                  <a:srgbClr val="795E26"/>
                </a:solidFill>
                <a:latin typeface="Calibri" panose="020F0502020204030204" pitchFamily="34" charset="0"/>
                <a:cs typeface="Calibri" panose="020F0502020204030204" pitchFamily="34" charset="0"/>
              </a:rPr>
              <a:t>The dispatch to use the action creators</a:t>
            </a:r>
          </a:p>
          <a:p>
            <a:endParaRPr lang="en-US" sz="1600" dirty="0">
              <a:solidFill>
                <a:srgbClr val="795E26"/>
              </a:solidFill>
              <a:latin typeface="Calibri" panose="020F0502020204030204" pitchFamily="34" charset="0"/>
              <a:cs typeface="Calibri" panose="020F0502020204030204" pitchFamily="34" charset="0"/>
            </a:endParaRPr>
          </a:p>
          <a:p>
            <a:r>
              <a:rPr lang="en-US" sz="1600" dirty="0" err="1">
                <a:solidFill>
                  <a:srgbClr val="795E26"/>
                </a:solidFill>
                <a:latin typeface="Calibri" panose="020F0502020204030204" pitchFamily="34" charset="0"/>
                <a:cs typeface="Calibri" panose="020F0502020204030204" pitchFamily="34" charset="0"/>
              </a:rPr>
              <a:t>onIncrementCounter</a:t>
            </a:r>
            <a:r>
              <a:rPr lang="en-US" sz="1600" dirty="0">
                <a:solidFill>
                  <a:srgbClr val="001080"/>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 () </a:t>
            </a:r>
            <a:r>
              <a:rPr lang="en-US" sz="1600" dirty="0">
                <a:solidFill>
                  <a:srgbClr val="0000FF"/>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795E26"/>
                </a:solidFill>
                <a:latin typeface="Calibri" panose="020F0502020204030204" pitchFamily="34" charset="0"/>
                <a:cs typeface="Calibri" panose="020F0502020204030204" pitchFamily="34" charset="0"/>
              </a:rPr>
              <a:t>dispatch</a:t>
            </a:r>
            <a:r>
              <a:rPr lang="en-US" sz="1600" dirty="0">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actionCreators</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795E26"/>
                </a:solidFill>
                <a:latin typeface="Calibri" panose="020F0502020204030204" pitchFamily="34" charset="0"/>
                <a:cs typeface="Calibri" panose="020F0502020204030204" pitchFamily="34" charset="0"/>
              </a:rPr>
              <a:t>increment</a:t>
            </a:r>
            <a:r>
              <a:rPr lang="en-US" sz="1600" dirty="0">
                <a:solidFill>
                  <a:srgbClr val="000000"/>
                </a:solidFill>
                <a:latin typeface="Calibri" panose="020F0502020204030204" pitchFamily="34" charset="0"/>
                <a:cs typeface="Calibri" panose="020F0502020204030204" pitchFamily="34" charset="0"/>
              </a:rPr>
              <a:t>()),</a:t>
            </a:r>
            <a:endParaRPr lang="en-US" sz="1600" b="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7224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This library is a middleware that allows the action creators do not return the action itself but return a function itself that will dispatch the action.</a:t>
            </a:r>
          </a:p>
          <a:p>
            <a:r>
              <a:rPr lang="en-US" dirty="0"/>
              <a:t>Detailed instructions:</a:t>
            </a:r>
            <a:br>
              <a:rPr lang="en-US" dirty="0"/>
            </a:br>
            <a:r>
              <a:rPr lang="en-US" dirty="0">
                <a:hlinkClick r:id="rId3"/>
              </a:rPr>
              <a:t>https://github.com/reduxjs/redux-thunk</a:t>
            </a:r>
            <a:endParaRPr lang="en-US" dirty="0"/>
          </a:p>
          <a:p>
            <a:r>
              <a:rPr lang="en-US" dirty="0"/>
              <a:t>A </a:t>
            </a:r>
            <a:r>
              <a:rPr lang="en-US" dirty="0" err="1"/>
              <a:t>thunk</a:t>
            </a:r>
            <a:r>
              <a:rPr lang="en-US" dirty="0"/>
              <a:t> is a function that returns another function. For example:</a:t>
            </a:r>
          </a:p>
          <a:p>
            <a:r>
              <a:rPr lang="en-US" dirty="0"/>
              <a:t>function say() {</a:t>
            </a:r>
            <a:br>
              <a:rPr lang="en-US" dirty="0"/>
            </a:br>
            <a:r>
              <a:rPr lang="en-US" dirty="0"/>
              <a:t>return function something() {</a:t>
            </a:r>
            <a:br>
              <a:rPr lang="en-US" dirty="0"/>
            </a:br>
            <a:r>
              <a:rPr lang="en-US" dirty="0"/>
              <a:t>//code here</a:t>
            </a:r>
            <a:br>
              <a:rPr lang="en-US" dirty="0"/>
            </a:br>
            <a:r>
              <a:rPr lang="en-US" dirty="0"/>
              <a:t>};</a:t>
            </a:r>
            <a:br>
              <a:rPr lang="en-US" dirty="0"/>
            </a:br>
            <a:r>
              <a:rPr lang="en-US" dirty="0"/>
              <a:t>} </a:t>
            </a:r>
          </a:p>
          <a:p>
            <a:r>
              <a:rPr lang="en-US" dirty="0"/>
              <a:t>The above function say() is a </a:t>
            </a:r>
            <a:r>
              <a:rPr lang="en-US" dirty="0" err="1"/>
              <a:t>thunk</a:t>
            </a:r>
            <a:r>
              <a:rPr lang="en-US" dirty="0"/>
              <a:t> because it returns another function in this case something(). How is this useful?</a:t>
            </a:r>
          </a:p>
          <a:p>
            <a:r>
              <a:rPr lang="en-US" i="1" dirty="0"/>
              <a:t>I</a:t>
            </a:r>
            <a:r>
              <a:rPr lang="en-US" dirty="0"/>
              <a:t>n redux reducers are pure functions hence we can't do any </a:t>
            </a:r>
            <a:r>
              <a:rPr lang="en-US" dirty="0" err="1"/>
              <a:t>async</a:t>
            </a:r>
            <a:r>
              <a:rPr lang="en-US" dirty="0"/>
              <a:t> operations inside the reducers and actions are just plain old objects.</a:t>
            </a:r>
          </a:p>
          <a:p>
            <a:r>
              <a:rPr lang="en-US" dirty="0"/>
              <a:t>Dispatch method inside the store accepts an action object as its parameter, what the redux </a:t>
            </a:r>
            <a:r>
              <a:rPr lang="en-US" dirty="0" err="1"/>
              <a:t>thunk</a:t>
            </a:r>
            <a:r>
              <a:rPr lang="en-US" dirty="0"/>
              <a:t> middleware does is that, if say an action creator returns a function instead of an object then it simply executes that returning function.</a:t>
            </a:r>
          </a:p>
          <a:p>
            <a:endParaRPr lang="en-US" sz="1800" dirty="0"/>
          </a:p>
        </p:txBody>
      </p:sp>
      <p:sp>
        <p:nvSpPr>
          <p:cNvPr id="3" name="Title 2"/>
          <p:cNvSpPr>
            <a:spLocks noGrp="1"/>
          </p:cNvSpPr>
          <p:nvPr>
            <p:ph type="title"/>
          </p:nvPr>
        </p:nvSpPr>
        <p:spPr/>
        <p:txBody>
          <a:bodyPr/>
          <a:lstStyle/>
          <a:p>
            <a:r>
              <a:rPr lang="en-US" dirty="0"/>
              <a:t>Redux </a:t>
            </a:r>
            <a:r>
              <a:rPr lang="en-US" dirty="0" err="1"/>
              <a:t>Thunk</a:t>
            </a:r>
            <a:endParaRPr lang="en-US" dirty="0"/>
          </a:p>
        </p:txBody>
      </p:sp>
    </p:spTree>
    <p:extLst>
      <p:ext uri="{BB962C8B-B14F-4D97-AF65-F5344CB8AC3E}">
        <p14:creationId xmlns:p14="http://schemas.microsoft.com/office/powerpoint/2010/main" val="2225595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Redux </a:t>
            </a:r>
            <a:r>
              <a:rPr lang="en-US" dirty="0" err="1"/>
              <a:t>Thunk</a:t>
            </a:r>
            <a:endParaRPr lang="en-US" dirty="0"/>
          </a:p>
        </p:txBody>
      </p:sp>
      <p:pic>
        <p:nvPicPr>
          <p:cNvPr id="6" name="Picture 5">
            <a:extLst>
              <a:ext uri="{FF2B5EF4-FFF2-40B4-BE49-F238E27FC236}">
                <a16:creationId xmlns:a16="http://schemas.microsoft.com/office/drawing/2014/main" id="{18F5C57F-7122-9D49-9227-2FD2CF702098}"/>
              </a:ext>
            </a:extLst>
          </p:cNvPr>
          <p:cNvPicPr>
            <a:picLocks noChangeAspect="1"/>
          </p:cNvPicPr>
          <p:nvPr/>
        </p:nvPicPr>
        <p:blipFill>
          <a:blip r:embed="rId3"/>
          <a:stretch>
            <a:fillRect/>
          </a:stretch>
        </p:blipFill>
        <p:spPr>
          <a:xfrm>
            <a:off x="1369688" y="688800"/>
            <a:ext cx="6048672" cy="3516871"/>
          </a:xfrm>
          <a:prstGeom prst="rect">
            <a:avLst/>
          </a:prstGeom>
        </p:spPr>
      </p:pic>
      <p:sp>
        <p:nvSpPr>
          <p:cNvPr id="7" name="Content Placeholder 1">
            <a:extLst>
              <a:ext uri="{FF2B5EF4-FFF2-40B4-BE49-F238E27FC236}">
                <a16:creationId xmlns:a16="http://schemas.microsoft.com/office/drawing/2014/main" id="{3B4ECB3E-EC24-224B-9317-AC24AFC97F93}"/>
              </a:ext>
            </a:extLst>
          </p:cNvPr>
          <p:cNvSpPr>
            <a:spLocks noGrp="1"/>
          </p:cNvSpPr>
          <p:nvPr>
            <p:ph idx="1"/>
          </p:nvPr>
        </p:nvSpPr>
        <p:spPr>
          <a:xfrm>
            <a:off x="383176" y="3861048"/>
            <a:ext cx="8420848" cy="2592288"/>
          </a:xfrm>
        </p:spPr>
        <p:txBody>
          <a:bodyPr/>
          <a:lstStyle/>
          <a:p>
            <a:r>
              <a:rPr lang="en-US" dirty="0"/>
              <a:t>Returning function can accept two parameters those are dispatch and </a:t>
            </a:r>
            <a:r>
              <a:rPr lang="en-US" dirty="0" err="1"/>
              <a:t>getState</a:t>
            </a:r>
            <a:r>
              <a:rPr lang="en-US" dirty="0"/>
              <a:t>. </a:t>
            </a:r>
          </a:p>
          <a:p>
            <a:r>
              <a:rPr lang="en-US" dirty="0"/>
              <a:t>This is great because with dispatch we can call other action creators. </a:t>
            </a:r>
          </a:p>
          <a:p>
            <a:r>
              <a:rPr lang="en-US" dirty="0"/>
              <a:t>So now all we do for </a:t>
            </a:r>
            <a:r>
              <a:rPr lang="en-US" dirty="0" err="1"/>
              <a:t>async</a:t>
            </a:r>
            <a:r>
              <a:rPr lang="en-US" dirty="0"/>
              <a:t> operations is to do everything that will be </a:t>
            </a:r>
            <a:r>
              <a:rPr lang="en-US" dirty="0" err="1"/>
              <a:t>async</a:t>
            </a:r>
            <a:r>
              <a:rPr lang="en-US" dirty="0"/>
              <a:t> inside the returning function and then call the relevant action creators when the data comes back passing in the new data that we get from the API. </a:t>
            </a:r>
          </a:p>
          <a:p>
            <a:r>
              <a:rPr lang="en-US" dirty="0"/>
              <a:t>The other relevant action creators in this case </a:t>
            </a:r>
            <a:r>
              <a:rPr lang="en-US" dirty="0" err="1"/>
              <a:t>receive_post</a:t>
            </a:r>
            <a:r>
              <a:rPr lang="en-US" dirty="0"/>
              <a:t> will then pass this new data in an action object to the reducer and then the reducer can update the application's state with the new data.</a:t>
            </a:r>
            <a:endParaRPr lang="en-US" sz="1800" dirty="0"/>
          </a:p>
        </p:txBody>
      </p:sp>
    </p:spTree>
    <p:extLst>
      <p:ext uri="{BB962C8B-B14F-4D97-AF65-F5344CB8AC3E}">
        <p14:creationId xmlns:p14="http://schemas.microsoft.com/office/powerpoint/2010/main" val="36153741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Install the library using </a:t>
            </a:r>
            <a:r>
              <a:rPr lang="en-US" sz="1800" dirty="0" err="1"/>
              <a:t>npm</a:t>
            </a:r>
            <a:r>
              <a:rPr lang="en-US" sz="1800" dirty="0"/>
              <a:t> </a:t>
            </a:r>
            <a:r>
              <a:rPr lang="en-US" dirty="0" err="1"/>
              <a:t>i</a:t>
            </a:r>
            <a:r>
              <a:rPr lang="en-US" dirty="0"/>
              <a:t> </a:t>
            </a:r>
            <a:r>
              <a:rPr lang="en-US" sz="1800" dirty="0"/>
              <a:t>–save redux-</a:t>
            </a:r>
            <a:r>
              <a:rPr lang="en-US" sz="1800" dirty="0" err="1"/>
              <a:t>thunk</a:t>
            </a:r>
            <a:endParaRPr lang="en-US" sz="1800" dirty="0"/>
          </a:p>
          <a:p>
            <a:r>
              <a:rPr lang="en-US" dirty="0"/>
              <a:t>Import the default function as </a:t>
            </a:r>
            <a:r>
              <a:rPr lang="en-US" dirty="0" err="1"/>
              <a:t>thunk</a:t>
            </a:r>
            <a:r>
              <a:rPr lang="en-US" dirty="0"/>
              <a:t> and add it to the store as a middleware:</a:t>
            </a:r>
            <a:br>
              <a:rPr lang="en-US" dirty="0"/>
            </a:br>
            <a:r>
              <a:rPr lang="en-US" dirty="0"/>
              <a:t>import </a:t>
            </a:r>
            <a:r>
              <a:rPr lang="en-US" dirty="0" err="1"/>
              <a:t>thunk</a:t>
            </a:r>
            <a:r>
              <a:rPr lang="en-US" dirty="0"/>
              <a:t> from 'redux-</a:t>
            </a:r>
            <a:r>
              <a:rPr lang="en-US" dirty="0" err="1"/>
              <a:t>thunk</a:t>
            </a:r>
            <a:r>
              <a:rPr lang="en-US" dirty="0"/>
              <a:t>';</a:t>
            </a:r>
            <a:br>
              <a:rPr lang="en-US" dirty="0"/>
            </a:br>
            <a:r>
              <a:rPr lang="en-US" dirty="0" err="1"/>
              <a:t>const</a:t>
            </a:r>
            <a:r>
              <a:rPr lang="en-US" dirty="0"/>
              <a:t> store = </a:t>
            </a:r>
            <a:r>
              <a:rPr lang="en-US" dirty="0" err="1"/>
              <a:t>createStore</a:t>
            </a:r>
            <a:r>
              <a:rPr lang="en-US" dirty="0"/>
              <a:t>(</a:t>
            </a:r>
            <a:r>
              <a:rPr lang="en-US" dirty="0" err="1"/>
              <a:t>rootReducer,composeEnhancers</a:t>
            </a:r>
            <a:r>
              <a:rPr lang="en-US" dirty="0"/>
              <a:t>( </a:t>
            </a:r>
            <a:r>
              <a:rPr lang="en-US" dirty="0" err="1"/>
              <a:t>applyMiddleware</a:t>
            </a:r>
            <a:r>
              <a:rPr lang="en-US" dirty="0"/>
              <a:t>(logger, </a:t>
            </a:r>
            <a:r>
              <a:rPr lang="en-US" dirty="0" err="1"/>
              <a:t>thunk</a:t>
            </a:r>
            <a:r>
              <a:rPr lang="en-US" dirty="0"/>
              <a:t>)));</a:t>
            </a:r>
          </a:p>
          <a:p>
            <a:r>
              <a:rPr lang="en-US" dirty="0"/>
              <a:t>Then modify the </a:t>
            </a:r>
            <a:r>
              <a:rPr lang="en-US" dirty="0" err="1"/>
              <a:t>storeResult</a:t>
            </a:r>
            <a:r>
              <a:rPr lang="en-US" dirty="0"/>
              <a:t> in </a:t>
            </a:r>
            <a:r>
              <a:rPr lang="en-US" dirty="0" err="1"/>
              <a:t>actions.js</a:t>
            </a:r>
            <a:r>
              <a:rPr lang="en-US" dirty="0"/>
              <a:t> to implement the redux-</a:t>
            </a:r>
            <a:r>
              <a:rPr lang="en-US" dirty="0" err="1"/>
              <a:t>thunk</a:t>
            </a:r>
            <a:r>
              <a:rPr lang="en-US" dirty="0"/>
              <a:t> middleware functionality as follows:</a:t>
            </a:r>
          </a:p>
          <a:p>
            <a:r>
              <a:rPr lang="en-US" dirty="0"/>
              <a:t>The </a:t>
            </a:r>
            <a:r>
              <a:rPr lang="en-US" dirty="0" err="1"/>
              <a:t>thunk</a:t>
            </a:r>
            <a:r>
              <a:rPr lang="en-US" dirty="0"/>
              <a:t> has access to the action and </a:t>
            </a:r>
            <a:r>
              <a:rPr lang="en-US"/>
              <a:t>can dispatch </a:t>
            </a:r>
            <a:r>
              <a:rPr lang="en-US" dirty="0"/>
              <a:t>it after the asynchronous call is executed</a:t>
            </a:r>
          </a:p>
          <a:p>
            <a:endParaRPr lang="en-US" sz="1800" dirty="0"/>
          </a:p>
        </p:txBody>
      </p:sp>
      <p:sp>
        <p:nvSpPr>
          <p:cNvPr id="3" name="Title 2"/>
          <p:cNvSpPr>
            <a:spLocks noGrp="1"/>
          </p:cNvSpPr>
          <p:nvPr>
            <p:ph type="title"/>
          </p:nvPr>
        </p:nvSpPr>
        <p:spPr/>
        <p:txBody>
          <a:bodyPr/>
          <a:lstStyle/>
          <a:p>
            <a:r>
              <a:rPr lang="en-US" dirty="0"/>
              <a:t>Redux </a:t>
            </a:r>
            <a:r>
              <a:rPr lang="en-US" dirty="0" err="1"/>
              <a:t>Thunk</a:t>
            </a:r>
            <a:r>
              <a:rPr lang="en-US" dirty="0"/>
              <a:t> Steps</a:t>
            </a:r>
          </a:p>
        </p:txBody>
      </p:sp>
      <p:sp>
        <p:nvSpPr>
          <p:cNvPr id="9" name="Rectangle 8">
            <a:extLst>
              <a:ext uri="{FF2B5EF4-FFF2-40B4-BE49-F238E27FC236}">
                <a16:creationId xmlns:a16="http://schemas.microsoft.com/office/drawing/2014/main" id="{ED0FAB56-7F69-8C4C-A932-6F430BB9126B}"/>
              </a:ext>
            </a:extLst>
          </p:cNvPr>
          <p:cNvSpPr/>
          <p:nvPr/>
        </p:nvSpPr>
        <p:spPr>
          <a:xfrm>
            <a:off x="467544" y="4077072"/>
            <a:ext cx="3456384" cy="1754326"/>
          </a:xfrm>
          <a:prstGeom prst="rect">
            <a:avLst/>
          </a:prstGeom>
        </p:spPr>
        <p:txBody>
          <a:bodyPr wrap="square">
            <a:spAutoFit/>
          </a:bodyPr>
          <a:lstStyle/>
          <a:p>
            <a:r>
              <a:rPr lang="en-US" dirty="0">
                <a:solidFill>
                  <a:srgbClr val="AF00DB"/>
                </a:solidFill>
                <a:latin typeface="Calibri" panose="020F0502020204030204" pitchFamily="34" charset="0"/>
                <a:cs typeface="Calibri" panose="020F0502020204030204" pitchFamily="34" charset="0"/>
              </a:rPr>
              <a:t>export</a:t>
            </a:r>
            <a:r>
              <a:rPr lang="en-US" dirty="0">
                <a:solidFill>
                  <a:srgbClr val="000000"/>
                </a:solidFill>
                <a:latin typeface="Calibri" panose="020F0502020204030204" pitchFamily="34" charset="0"/>
                <a:cs typeface="Calibri" panose="020F0502020204030204" pitchFamily="34" charset="0"/>
              </a:rPr>
              <a:t> </a:t>
            </a:r>
            <a:r>
              <a:rPr lang="en-US" dirty="0" err="1">
                <a:solidFill>
                  <a:srgbClr val="0000FF"/>
                </a:solidFill>
                <a:latin typeface="Calibri" panose="020F0502020204030204" pitchFamily="34" charset="0"/>
                <a:cs typeface="Calibri" panose="020F0502020204030204" pitchFamily="34" charset="0"/>
              </a:rPr>
              <a:t>const</a:t>
            </a:r>
            <a:r>
              <a:rPr lang="en-US" dirty="0">
                <a:solidFill>
                  <a:srgbClr val="000000"/>
                </a:solidFill>
                <a:latin typeface="Calibri" panose="020F0502020204030204" pitchFamily="34" charset="0"/>
                <a:cs typeface="Calibri" panose="020F0502020204030204" pitchFamily="34" charset="0"/>
              </a:rPr>
              <a:t> </a:t>
            </a:r>
            <a:r>
              <a:rPr lang="en-US" dirty="0" err="1">
                <a:solidFill>
                  <a:srgbClr val="795E26"/>
                </a:solidFill>
                <a:latin typeface="Calibri" panose="020F0502020204030204" pitchFamily="34" charset="0"/>
                <a:cs typeface="Calibri" panose="020F0502020204030204" pitchFamily="34" charset="0"/>
              </a:rPr>
              <a:t>saveResult</a:t>
            </a:r>
            <a:r>
              <a:rPr lang="en-US" dirty="0">
                <a:solidFill>
                  <a:srgbClr val="000000"/>
                </a:solidFill>
                <a:latin typeface="Calibri" panose="020F0502020204030204" pitchFamily="34" charset="0"/>
                <a:cs typeface="Calibri" panose="020F0502020204030204" pitchFamily="34" charset="0"/>
              </a:rPr>
              <a:t> =(</a:t>
            </a:r>
            <a:r>
              <a:rPr lang="en-US" dirty="0">
                <a:solidFill>
                  <a:srgbClr val="001080"/>
                </a:solidFill>
                <a:latin typeface="Calibri" panose="020F0502020204030204" pitchFamily="34" charset="0"/>
                <a:cs typeface="Calibri" panose="020F0502020204030204" pitchFamily="34" charset="0"/>
              </a:rPr>
              <a:t>res</a:t>
            </a:r>
            <a:r>
              <a:rPr lang="en-US" dirty="0">
                <a:solidFill>
                  <a:srgbClr val="000000"/>
                </a:solidFill>
                <a:latin typeface="Calibri" panose="020F0502020204030204" pitchFamily="34" charset="0"/>
                <a:cs typeface="Calibri" panose="020F0502020204030204" pitchFamily="34" charset="0"/>
              </a:rPr>
              <a:t>)</a:t>
            </a:r>
            <a:r>
              <a:rPr lang="en-US" dirty="0">
                <a:solidFill>
                  <a:srgbClr val="0000FF"/>
                </a:solidFill>
                <a:latin typeface="Calibri" panose="020F0502020204030204" pitchFamily="34" charset="0"/>
                <a:cs typeface="Calibri" panose="020F0502020204030204" pitchFamily="34" charset="0"/>
              </a:rPr>
              <a:t>=&gt;</a:t>
            </a:r>
            <a:r>
              <a:rPr lang="en-US" dirty="0">
                <a:solidFill>
                  <a:srgbClr val="000000"/>
                </a:solidFill>
                <a:latin typeface="Calibri" panose="020F0502020204030204" pitchFamily="34" charset="0"/>
                <a:cs typeface="Calibri" panose="020F0502020204030204" pitchFamily="34" charset="0"/>
              </a:rPr>
              <a:t>{</a:t>
            </a:r>
          </a:p>
          <a:p>
            <a:r>
              <a:rPr lang="en-US" dirty="0">
                <a:solidFill>
                  <a:srgbClr val="AF00DB"/>
                </a:solidFill>
                <a:latin typeface="Calibri" panose="020F0502020204030204" pitchFamily="34" charset="0"/>
                <a:cs typeface="Calibri" panose="020F0502020204030204" pitchFamily="34" charset="0"/>
              </a:rPr>
              <a:t>return</a:t>
            </a:r>
            <a:r>
              <a:rPr lang="en-US" dirty="0">
                <a:solidFill>
                  <a:srgbClr val="000000"/>
                </a:solidFill>
                <a:latin typeface="Calibri" panose="020F0502020204030204" pitchFamily="34" charset="0"/>
                <a:cs typeface="Calibri" panose="020F0502020204030204" pitchFamily="34" charset="0"/>
              </a:rPr>
              <a:t> {</a:t>
            </a:r>
          </a:p>
          <a:p>
            <a:r>
              <a:rPr lang="en-US" dirty="0" err="1">
                <a:solidFill>
                  <a:srgbClr val="001080"/>
                </a:solidFill>
                <a:latin typeface="Calibri" panose="020F0502020204030204" pitchFamily="34" charset="0"/>
                <a:cs typeface="Calibri" panose="020F0502020204030204" pitchFamily="34" charset="0"/>
              </a:rPr>
              <a:t>type:</a:t>
            </a:r>
            <a:r>
              <a:rPr lang="en-US" dirty="0" err="1">
                <a:solidFill>
                  <a:srgbClr val="0070C1"/>
                </a:solidFill>
                <a:latin typeface="Calibri" panose="020F0502020204030204" pitchFamily="34" charset="0"/>
                <a:cs typeface="Calibri" panose="020F0502020204030204" pitchFamily="34" charset="0"/>
              </a:rPr>
              <a:t>STORE_RESULT</a:t>
            </a:r>
            <a:r>
              <a:rPr lang="en-US" dirty="0">
                <a:solidFill>
                  <a:srgbClr val="000000"/>
                </a:solidFill>
                <a:latin typeface="Calibri" panose="020F0502020204030204" pitchFamily="34" charset="0"/>
                <a:cs typeface="Calibri" panose="020F0502020204030204" pitchFamily="34" charset="0"/>
              </a:rPr>
              <a:t>,</a:t>
            </a:r>
          </a:p>
          <a:p>
            <a:r>
              <a:rPr lang="en-US" dirty="0" err="1">
                <a:solidFill>
                  <a:srgbClr val="001080"/>
                </a:solidFill>
                <a:latin typeface="Calibri" panose="020F0502020204030204" pitchFamily="34" charset="0"/>
                <a:cs typeface="Calibri" panose="020F0502020204030204" pitchFamily="34" charset="0"/>
              </a:rPr>
              <a:t>result:res</a:t>
            </a:r>
            <a:endParaRPr lang="en-US" dirty="0">
              <a:solidFill>
                <a:srgbClr val="000000"/>
              </a:solidFill>
              <a:latin typeface="Calibri" panose="020F0502020204030204" pitchFamily="34" charset="0"/>
              <a:cs typeface="Calibri" panose="020F0502020204030204" pitchFamily="34" charset="0"/>
            </a:endParaRPr>
          </a:p>
          <a:p>
            <a:r>
              <a:rPr lang="en-US" dirty="0">
                <a:solidFill>
                  <a:srgbClr val="000000"/>
                </a:solidFill>
                <a:latin typeface="Calibri" panose="020F0502020204030204" pitchFamily="34" charset="0"/>
                <a:cs typeface="Calibri" panose="020F0502020204030204" pitchFamily="34" charset="0"/>
              </a:rPr>
              <a:t>}</a:t>
            </a:r>
          </a:p>
          <a:p>
            <a:r>
              <a:rPr lang="en-US" dirty="0">
                <a:solidFill>
                  <a:srgbClr val="000000"/>
                </a:solidFill>
                <a:latin typeface="Calibri" panose="020F0502020204030204" pitchFamily="34" charset="0"/>
                <a:cs typeface="Calibri" panose="020F0502020204030204" pitchFamily="34" charset="0"/>
              </a:rPr>
              <a:t>}</a:t>
            </a:r>
          </a:p>
        </p:txBody>
      </p:sp>
      <p:sp>
        <p:nvSpPr>
          <p:cNvPr id="10" name="Rectangle 9">
            <a:extLst>
              <a:ext uri="{FF2B5EF4-FFF2-40B4-BE49-F238E27FC236}">
                <a16:creationId xmlns:a16="http://schemas.microsoft.com/office/drawing/2014/main" id="{3F3A0A27-5A7B-E540-B735-4C4EA62CE706}"/>
              </a:ext>
            </a:extLst>
          </p:cNvPr>
          <p:cNvSpPr/>
          <p:nvPr/>
        </p:nvSpPr>
        <p:spPr>
          <a:xfrm>
            <a:off x="3934351" y="4077072"/>
            <a:ext cx="4572000" cy="2031325"/>
          </a:xfrm>
          <a:prstGeom prst="rect">
            <a:avLst/>
          </a:prstGeom>
        </p:spPr>
        <p:txBody>
          <a:bodyPr>
            <a:spAutoFit/>
          </a:bodyPr>
          <a:lstStyle/>
          <a:p>
            <a:r>
              <a:rPr lang="en-US" dirty="0">
                <a:solidFill>
                  <a:srgbClr val="AF00DB"/>
                </a:solidFill>
                <a:latin typeface="Calibri" panose="020F0502020204030204" pitchFamily="34" charset="0"/>
                <a:cs typeface="Calibri" panose="020F0502020204030204" pitchFamily="34" charset="0"/>
              </a:rPr>
              <a:t>export</a:t>
            </a:r>
            <a:r>
              <a:rPr lang="en-US" dirty="0">
                <a:solidFill>
                  <a:srgbClr val="000000"/>
                </a:solidFill>
                <a:latin typeface="Calibri" panose="020F0502020204030204" pitchFamily="34" charset="0"/>
                <a:cs typeface="Calibri" panose="020F0502020204030204" pitchFamily="34" charset="0"/>
              </a:rPr>
              <a:t> </a:t>
            </a:r>
            <a:r>
              <a:rPr lang="en-US" dirty="0" err="1">
                <a:solidFill>
                  <a:srgbClr val="0000FF"/>
                </a:solidFill>
                <a:latin typeface="Calibri" panose="020F0502020204030204" pitchFamily="34" charset="0"/>
                <a:cs typeface="Calibri" panose="020F0502020204030204" pitchFamily="34" charset="0"/>
              </a:rPr>
              <a:t>const</a:t>
            </a:r>
            <a:r>
              <a:rPr lang="en-US" dirty="0">
                <a:solidFill>
                  <a:srgbClr val="000000"/>
                </a:solidFill>
                <a:latin typeface="Calibri" panose="020F0502020204030204" pitchFamily="34" charset="0"/>
                <a:cs typeface="Calibri" panose="020F0502020204030204" pitchFamily="34" charset="0"/>
              </a:rPr>
              <a:t> </a:t>
            </a:r>
            <a:r>
              <a:rPr lang="en-US" dirty="0" err="1">
                <a:solidFill>
                  <a:srgbClr val="795E26"/>
                </a:solidFill>
                <a:latin typeface="Calibri" panose="020F0502020204030204" pitchFamily="34" charset="0"/>
                <a:cs typeface="Calibri" panose="020F0502020204030204" pitchFamily="34" charset="0"/>
              </a:rPr>
              <a:t>storeResult</a:t>
            </a:r>
            <a:r>
              <a:rPr lang="en-US" dirty="0">
                <a:solidFill>
                  <a:srgbClr val="000000"/>
                </a:solidFill>
                <a:latin typeface="Calibri" panose="020F0502020204030204" pitchFamily="34" charset="0"/>
                <a:cs typeface="Calibri" panose="020F0502020204030204" pitchFamily="34" charset="0"/>
              </a:rPr>
              <a:t> = (</a:t>
            </a:r>
            <a:r>
              <a:rPr lang="en-US" dirty="0">
                <a:solidFill>
                  <a:srgbClr val="001080"/>
                </a:solidFill>
                <a:latin typeface="Calibri" panose="020F0502020204030204" pitchFamily="34" charset="0"/>
                <a:cs typeface="Calibri" panose="020F0502020204030204" pitchFamily="34" charset="0"/>
              </a:rPr>
              <a:t>payload</a:t>
            </a:r>
            <a:r>
              <a:rPr lang="en-US" dirty="0">
                <a:solidFill>
                  <a:srgbClr val="000000"/>
                </a:solidFill>
                <a:latin typeface="Calibri" panose="020F0502020204030204" pitchFamily="34" charset="0"/>
                <a:cs typeface="Calibri" panose="020F0502020204030204" pitchFamily="34" charset="0"/>
              </a:rPr>
              <a:t>)</a:t>
            </a:r>
            <a:r>
              <a:rPr lang="en-US" dirty="0">
                <a:solidFill>
                  <a:srgbClr val="0000FF"/>
                </a:solidFill>
                <a:latin typeface="Calibri" panose="020F0502020204030204" pitchFamily="34" charset="0"/>
                <a:cs typeface="Calibri" panose="020F0502020204030204" pitchFamily="34" charset="0"/>
              </a:rPr>
              <a:t>=&gt;</a:t>
            </a:r>
            <a:r>
              <a:rPr lang="en-US" dirty="0">
                <a:solidFill>
                  <a:srgbClr val="000000"/>
                </a:solidFill>
                <a:latin typeface="Calibri" panose="020F0502020204030204" pitchFamily="34" charset="0"/>
                <a:cs typeface="Calibri" panose="020F0502020204030204" pitchFamily="34" charset="0"/>
              </a:rPr>
              <a:t>{</a:t>
            </a:r>
          </a:p>
          <a:p>
            <a:r>
              <a:rPr lang="en-US" dirty="0">
                <a:solidFill>
                  <a:srgbClr val="AF00DB"/>
                </a:solidFill>
                <a:latin typeface="Calibri" panose="020F0502020204030204" pitchFamily="34" charset="0"/>
                <a:cs typeface="Calibri" panose="020F0502020204030204" pitchFamily="34" charset="0"/>
              </a:rPr>
              <a:t>return</a:t>
            </a:r>
            <a:r>
              <a:rPr lang="en-US" dirty="0">
                <a:solidFill>
                  <a:srgbClr val="000000"/>
                </a:solidFill>
                <a:latin typeface="Calibri" panose="020F0502020204030204" pitchFamily="34" charset="0"/>
                <a:cs typeface="Calibri" panose="020F0502020204030204" pitchFamily="34" charset="0"/>
              </a:rPr>
              <a:t> (</a:t>
            </a:r>
            <a:r>
              <a:rPr lang="en-US" dirty="0">
                <a:solidFill>
                  <a:srgbClr val="001080"/>
                </a:solidFill>
                <a:latin typeface="Calibri" panose="020F0502020204030204" pitchFamily="34" charset="0"/>
                <a:cs typeface="Calibri" panose="020F0502020204030204" pitchFamily="34" charset="0"/>
              </a:rPr>
              <a:t>dispatch</a:t>
            </a:r>
            <a:r>
              <a:rPr lang="en-US" dirty="0">
                <a:solidFill>
                  <a:srgbClr val="000000"/>
                </a:solidFill>
                <a:latin typeface="Calibri" panose="020F0502020204030204" pitchFamily="34" charset="0"/>
                <a:cs typeface="Calibri" panose="020F0502020204030204" pitchFamily="34" charset="0"/>
              </a:rPr>
              <a:t>) </a:t>
            </a:r>
            <a:r>
              <a:rPr lang="en-US" dirty="0">
                <a:solidFill>
                  <a:srgbClr val="0000FF"/>
                </a:solidFill>
                <a:latin typeface="Calibri" panose="020F0502020204030204" pitchFamily="34" charset="0"/>
                <a:cs typeface="Calibri" panose="020F0502020204030204" pitchFamily="34" charset="0"/>
              </a:rPr>
              <a:t>=&gt;</a:t>
            </a:r>
            <a:r>
              <a:rPr lang="en-US" dirty="0">
                <a:solidFill>
                  <a:srgbClr val="000000"/>
                </a:solidFill>
                <a:latin typeface="Calibri" panose="020F0502020204030204" pitchFamily="34" charset="0"/>
                <a:cs typeface="Calibri" panose="020F0502020204030204" pitchFamily="34" charset="0"/>
              </a:rPr>
              <a:t> {</a:t>
            </a:r>
          </a:p>
          <a:p>
            <a:r>
              <a:rPr lang="en-US" dirty="0" err="1">
                <a:solidFill>
                  <a:srgbClr val="795E26"/>
                </a:solidFill>
                <a:latin typeface="Calibri" panose="020F0502020204030204" pitchFamily="34" charset="0"/>
                <a:cs typeface="Calibri" panose="020F0502020204030204" pitchFamily="34" charset="0"/>
              </a:rPr>
              <a:t>setTimeout</a:t>
            </a:r>
            <a:r>
              <a:rPr lang="en-US" dirty="0">
                <a:solidFill>
                  <a:srgbClr val="000000"/>
                </a:solidFill>
                <a:latin typeface="Calibri" panose="020F0502020204030204" pitchFamily="34" charset="0"/>
                <a:cs typeface="Calibri" panose="020F0502020204030204" pitchFamily="34" charset="0"/>
              </a:rPr>
              <a:t>(() </a:t>
            </a:r>
            <a:r>
              <a:rPr lang="en-US" dirty="0">
                <a:solidFill>
                  <a:srgbClr val="0000FF"/>
                </a:solidFill>
                <a:latin typeface="Calibri" panose="020F0502020204030204" pitchFamily="34" charset="0"/>
                <a:cs typeface="Calibri" panose="020F0502020204030204" pitchFamily="34" charset="0"/>
              </a:rPr>
              <a:t>=&gt;</a:t>
            </a:r>
            <a:r>
              <a:rPr lang="en-US" dirty="0">
                <a:solidFill>
                  <a:srgbClr val="000000"/>
                </a:solidFill>
                <a:latin typeface="Calibri" panose="020F0502020204030204" pitchFamily="34" charset="0"/>
                <a:cs typeface="Calibri" panose="020F0502020204030204" pitchFamily="34" charset="0"/>
              </a:rPr>
              <a:t> {</a:t>
            </a:r>
          </a:p>
          <a:p>
            <a:r>
              <a:rPr lang="en-US" dirty="0">
                <a:solidFill>
                  <a:srgbClr val="795E26"/>
                </a:solidFill>
                <a:latin typeface="Calibri" panose="020F0502020204030204" pitchFamily="34" charset="0"/>
                <a:cs typeface="Calibri" panose="020F0502020204030204" pitchFamily="34" charset="0"/>
              </a:rPr>
              <a:t>dispatch</a:t>
            </a:r>
            <a:r>
              <a:rPr lang="en-US" dirty="0">
                <a:solidFill>
                  <a:srgbClr val="000000"/>
                </a:solidFill>
                <a:latin typeface="Calibri" panose="020F0502020204030204" pitchFamily="34" charset="0"/>
                <a:cs typeface="Calibri" panose="020F0502020204030204" pitchFamily="34" charset="0"/>
              </a:rPr>
              <a:t>(</a:t>
            </a:r>
            <a:r>
              <a:rPr lang="en-US" dirty="0" err="1">
                <a:solidFill>
                  <a:srgbClr val="795E26"/>
                </a:solidFill>
                <a:latin typeface="Calibri" panose="020F0502020204030204" pitchFamily="34" charset="0"/>
                <a:cs typeface="Calibri" panose="020F0502020204030204" pitchFamily="34" charset="0"/>
              </a:rPr>
              <a:t>saveResult</a:t>
            </a:r>
            <a:r>
              <a:rPr lang="en-US" dirty="0">
                <a:solidFill>
                  <a:srgbClr val="000000"/>
                </a:solidFill>
                <a:latin typeface="Calibri" panose="020F0502020204030204" pitchFamily="34" charset="0"/>
                <a:cs typeface="Calibri" panose="020F0502020204030204" pitchFamily="34" charset="0"/>
              </a:rPr>
              <a:t>(</a:t>
            </a:r>
            <a:r>
              <a:rPr lang="en-US" dirty="0">
                <a:solidFill>
                  <a:srgbClr val="001080"/>
                </a:solidFill>
                <a:latin typeface="Calibri" panose="020F0502020204030204" pitchFamily="34" charset="0"/>
                <a:cs typeface="Calibri" panose="020F0502020204030204" pitchFamily="34" charset="0"/>
              </a:rPr>
              <a:t>payload</a:t>
            </a:r>
            <a:r>
              <a:rPr lang="en-US" dirty="0">
                <a:solidFill>
                  <a:srgbClr val="000000"/>
                </a:solidFill>
                <a:latin typeface="Calibri" panose="020F0502020204030204" pitchFamily="34" charset="0"/>
                <a:cs typeface="Calibri" panose="020F0502020204030204" pitchFamily="34" charset="0"/>
              </a:rPr>
              <a:t>))</a:t>
            </a:r>
          </a:p>
          <a:p>
            <a:r>
              <a:rPr lang="en-US" dirty="0">
                <a:solidFill>
                  <a:srgbClr val="000000"/>
                </a:solidFill>
                <a:latin typeface="Calibri" panose="020F0502020204030204" pitchFamily="34" charset="0"/>
                <a:cs typeface="Calibri" panose="020F0502020204030204" pitchFamily="34" charset="0"/>
              </a:rPr>
              <a:t>}, </a:t>
            </a:r>
            <a:r>
              <a:rPr lang="en-US" dirty="0">
                <a:solidFill>
                  <a:srgbClr val="098658"/>
                </a:solidFill>
                <a:latin typeface="Calibri" panose="020F0502020204030204" pitchFamily="34" charset="0"/>
                <a:cs typeface="Calibri" panose="020F0502020204030204" pitchFamily="34" charset="0"/>
              </a:rPr>
              <a:t>2000</a:t>
            </a:r>
            <a:r>
              <a:rPr lang="en-US" dirty="0">
                <a:solidFill>
                  <a:srgbClr val="000000"/>
                </a:solidFill>
                <a:latin typeface="Calibri" panose="020F0502020204030204" pitchFamily="34" charset="0"/>
                <a:cs typeface="Calibri" panose="020F0502020204030204" pitchFamily="34" charset="0"/>
              </a:rPr>
              <a:t>);</a:t>
            </a:r>
          </a:p>
          <a:p>
            <a:r>
              <a:rPr lang="en-US" dirty="0">
                <a:solidFill>
                  <a:srgbClr val="000000"/>
                </a:solidFill>
                <a:latin typeface="Calibri" panose="020F0502020204030204" pitchFamily="34" charset="0"/>
                <a:cs typeface="Calibri" panose="020F0502020204030204" pitchFamily="34" charset="0"/>
              </a:rPr>
              <a:t>}</a:t>
            </a:r>
          </a:p>
          <a:p>
            <a:r>
              <a:rPr lang="en-US"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265933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Redux </a:t>
            </a:r>
            <a:r>
              <a:rPr lang="en-US" dirty="0" err="1"/>
              <a:t>Thunk</a:t>
            </a:r>
            <a:r>
              <a:rPr lang="en-US" dirty="0"/>
              <a:t> offers you a way to </a:t>
            </a:r>
            <a:r>
              <a:rPr lang="en-US" i="1" dirty="0"/>
              <a:t>read</a:t>
            </a:r>
            <a:r>
              <a:rPr lang="en-US" dirty="0"/>
              <a:t> the current state of the Redux store. </a:t>
            </a:r>
          </a:p>
          <a:p>
            <a:r>
              <a:rPr lang="en-US" dirty="0"/>
              <a:t>In addition to dispatch, it also passes </a:t>
            </a:r>
            <a:r>
              <a:rPr lang="en-US" dirty="0" err="1"/>
              <a:t>getState</a:t>
            </a:r>
            <a:r>
              <a:rPr lang="en-US" dirty="0"/>
              <a:t> as the second argument to the function you return from your </a:t>
            </a:r>
            <a:r>
              <a:rPr lang="en-US" dirty="0" err="1"/>
              <a:t>thunk</a:t>
            </a:r>
            <a:r>
              <a:rPr lang="en-US" dirty="0"/>
              <a:t> action creator. </a:t>
            </a:r>
          </a:p>
          <a:p>
            <a:r>
              <a:rPr lang="en-US" dirty="0"/>
              <a:t>This lets the </a:t>
            </a:r>
            <a:r>
              <a:rPr lang="en-US" dirty="0" err="1"/>
              <a:t>thunk</a:t>
            </a:r>
            <a:r>
              <a:rPr lang="en-US" dirty="0"/>
              <a:t> read the current state of the store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Don’t abuse this pattern. It is good for bailing out of API calls when there is cached data available, but it is not a very good foundation to build your business logic upon. If you use </a:t>
            </a:r>
            <a:r>
              <a:rPr lang="en-US" dirty="0" err="1"/>
              <a:t>getState</a:t>
            </a:r>
            <a:r>
              <a:rPr lang="en-US" dirty="0"/>
              <a:t>() only to conditionally dispatch different actions, consider putting the business logic into the reducers instead.</a:t>
            </a:r>
            <a:endParaRPr lang="en-US" sz="1800" dirty="0"/>
          </a:p>
        </p:txBody>
      </p:sp>
      <p:sp>
        <p:nvSpPr>
          <p:cNvPr id="3" name="Title 2"/>
          <p:cNvSpPr>
            <a:spLocks noGrp="1"/>
          </p:cNvSpPr>
          <p:nvPr>
            <p:ph type="title"/>
          </p:nvPr>
        </p:nvSpPr>
        <p:spPr/>
        <p:txBody>
          <a:bodyPr/>
          <a:lstStyle/>
          <a:p>
            <a:r>
              <a:rPr lang="en-US" dirty="0"/>
              <a:t>Redux </a:t>
            </a:r>
            <a:r>
              <a:rPr lang="en-US" dirty="0" err="1"/>
              <a:t>Thunk</a:t>
            </a:r>
            <a:r>
              <a:rPr lang="en-US" dirty="0"/>
              <a:t> Get State</a:t>
            </a:r>
          </a:p>
        </p:txBody>
      </p:sp>
      <p:sp>
        <p:nvSpPr>
          <p:cNvPr id="4" name="Rectangle 3">
            <a:extLst>
              <a:ext uri="{FF2B5EF4-FFF2-40B4-BE49-F238E27FC236}">
                <a16:creationId xmlns:a16="http://schemas.microsoft.com/office/drawing/2014/main" id="{039A0A92-33CE-5D41-9B1A-AF99F093A591}"/>
              </a:ext>
            </a:extLst>
          </p:cNvPr>
          <p:cNvSpPr/>
          <p:nvPr/>
        </p:nvSpPr>
        <p:spPr>
          <a:xfrm>
            <a:off x="251520" y="2276872"/>
            <a:ext cx="8680072" cy="2554545"/>
          </a:xfrm>
          <a:prstGeom prst="rect">
            <a:avLst/>
          </a:prstGeom>
        </p:spPr>
        <p:txBody>
          <a:bodyPr wrap="square">
            <a:spAutoFit/>
          </a:bodyPr>
          <a:lstStyle/>
          <a:p>
            <a:r>
              <a:rPr lang="en-US" sz="1600" dirty="0">
                <a:solidFill>
                  <a:srgbClr val="AF00DB"/>
                </a:solidFill>
                <a:latin typeface="Calibri" panose="020F0502020204030204" pitchFamily="34" charset="0"/>
                <a:cs typeface="Calibri" panose="020F0502020204030204" pitchFamily="34" charset="0"/>
              </a:rPr>
              <a:t>export</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0000FF"/>
                </a:solidFill>
                <a:latin typeface="Calibri" panose="020F0502020204030204" pitchFamily="34" charset="0"/>
                <a:cs typeface="Calibri" panose="020F0502020204030204" pitchFamily="34" charset="0"/>
              </a:rPr>
              <a:t>const</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795E26"/>
                </a:solidFill>
                <a:latin typeface="Calibri" panose="020F0502020204030204" pitchFamily="34" charset="0"/>
                <a:cs typeface="Calibri" panose="020F0502020204030204" pitchFamily="34" charset="0"/>
              </a:rPr>
              <a:t>storeResult</a:t>
            </a:r>
            <a:r>
              <a:rPr lang="en-US" sz="1600" dirty="0">
                <a:solidFill>
                  <a:srgbClr val="000000"/>
                </a:solidFill>
                <a:latin typeface="Calibri" panose="020F0502020204030204" pitchFamily="34" charset="0"/>
                <a:cs typeface="Calibri" panose="020F0502020204030204" pitchFamily="34" charset="0"/>
              </a:rPr>
              <a:t> = (</a:t>
            </a:r>
            <a:r>
              <a:rPr lang="en-US" sz="1600" dirty="0">
                <a:solidFill>
                  <a:srgbClr val="001080"/>
                </a:solidFill>
                <a:latin typeface="Calibri" panose="020F0502020204030204" pitchFamily="34" charset="0"/>
                <a:cs typeface="Calibri" panose="020F0502020204030204" pitchFamily="34" charset="0"/>
              </a:rPr>
              <a:t>payload</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00FF"/>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8000"/>
                </a:solidFill>
                <a:latin typeface="Calibri" panose="020F0502020204030204" pitchFamily="34" charset="0"/>
                <a:cs typeface="Calibri" panose="020F0502020204030204" pitchFamily="34" charset="0"/>
              </a:rPr>
              <a:t>//</a:t>
            </a:r>
            <a:r>
              <a:rPr lang="en-US" sz="1600" dirty="0" err="1">
                <a:solidFill>
                  <a:srgbClr val="008000"/>
                </a:solidFill>
                <a:latin typeface="Calibri" panose="020F0502020204030204" pitchFamily="34" charset="0"/>
                <a:cs typeface="Calibri" panose="020F0502020204030204" pitchFamily="34" charset="0"/>
              </a:rPr>
              <a:t>thunk</a:t>
            </a:r>
            <a:r>
              <a:rPr lang="en-US" sz="1600" dirty="0">
                <a:solidFill>
                  <a:srgbClr val="008000"/>
                </a:solidFill>
                <a:latin typeface="Calibri" panose="020F0502020204030204" pitchFamily="34" charset="0"/>
                <a:cs typeface="Calibri" panose="020F0502020204030204" pitchFamily="34" charset="0"/>
              </a:rPr>
              <a:t> gives an additional parameter that can be used to access the previous state of the store</a:t>
            </a:r>
            <a:endParaRPr lang="en-US" sz="1600" dirty="0">
              <a:solidFill>
                <a:srgbClr val="000000"/>
              </a:solidFill>
              <a:latin typeface="Calibri" panose="020F0502020204030204" pitchFamily="34" charset="0"/>
              <a:cs typeface="Calibri" panose="020F0502020204030204" pitchFamily="34" charset="0"/>
            </a:endParaRPr>
          </a:p>
          <a:p>
            <a:pPr lvl="1"/>
            <a:r>
              <a:rPr lang="en-US" sz="1600" dirty="0">
                <a:solidFill>
                  <a:srgbClr val="AF00DB"/>
                </a:solidFill>
                <a:latin typeface="Calibri" panose="020F0502020204030204" pitchFamily="34" charset="0"/>
                <a:cs typeface="Calibri" panose="020F0502020204030204" pitchFamily="34" charset="0"/>
              </a:rPr>
              <a:t>return</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1080"/>
                </a:solidFill>
                <a:latin typeface="Calibri" panose="020F0502020204030204" pitchFamily="34" charset="0"/>
                <a:cs typeface="Calibri" panose="020F0502020204030204" pitchFamily="34" charset="0"/>
              </a:rPr>
              <a:t>dispatch</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001080"/>
                </a:solidFill>
                <a:latin typeface="Calibri" panose="020F0502020204030204" pitchFamily="34" charset="0"/>
                <a:cs typeface="Calibri" panose="020F0502020204030204" pitchFamily="34" charset="0"/>
              </a:rPr>
              <a:t>getState</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00FF"/>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 {</a:t>
            </a:r>
          </a:p>
          <a:p>
            <a:pPr lvl="2"/>
            <a:r>
              <a:rPr lang="en-US" sz="1600" dirty="0" err="1">
                <a:solidFill>
                  <a:srgbClr val="795E26"/>
                </a:solidFill>
                <a:latin typeface="Calibri" panose="020F0502020204030204" pitchFamily="34" charset="0"/>
                <a:cs typeface="Calibri" panose="020F0502020204030204" pitchFamily="34" charset="0"/>
              </a:rPr>
              <a:t>setTimeout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00FF"/>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 {</a:t>
            </a:r>
          </a:p>
          <a:p>
            <a:pPr lvl="2"/>
            <a:r>
              <a:rPr lang="en-US" sz="1600" dirty="0" err="1">
                <a:solidFill>
                  <a:srgbClr val="0000FF"/>
                </a:solidFill>
                <a:latin typeface="Calibri" panose="020F0502020204030204" pitchFamily="34" charset="0"/>
                <a:cs typeface="Calibri" panose="020F0502020204030204" pitchFamily="34" charset="0"/>
              </a:rPr>
              <a:t>const</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0070C1"/>
                </a:solidFill>
                <a:latin typeface="Calibri" panose="020F0502020204030204" pitchFamily="34" charset="0"/>
                <a:cs typeface="Calibri" panose="020F0502020204030204" pitchFamily="34" charset="0"/>
              </a:rPr>
              <a:t>oldCounter</a:t>
            </a:r>
            <a:r>
              <a:rPr lang="en-US" sz="1600" dirty="0">
                <a:solidFill>
                  <a:srgbClr val="000000"/>
                </a:solidFill>
                <a:latin typeface="Calibri" panose="020F0502020204030204" pitchFamily="34" charset="0"/>
                <a:cs typeface="Calibri" panose="020F0502020204030204" pitchFamily="34" charset="0"/>
              </a:rPr>
              <a:t> = </a:t>
            </a:r>
            <a:r>
              <a:rPr lang="en-US" sz="1600" dirty="0" err="1">
                <a:solidFill>
                  <a:srgbClr val="795E26"/>
                </a:solidFill>
                <a:latin typeface="Calibri" panose="020F0502020204030204" pitchFamily="34" charset="0"/>
                <a:cs typeface="Calibri" panose="020F0502020204030204" pitchFamily="34" charset="0"/>
              </a:rPr>
              <a:t>getState</a:t>
            </a:r>
            <a:r>
              <a:rPr lang="en-US" sz="1600" dirty="0">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ctrReducer</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counter</a:t>
            </a:r>
            <a:r>
              <a:rPr lang="en-US" sz="1600" dirty="0">
                <a:solidFill>
                  <a:srgbClr val="000000"/>
                </a:solidFill>
                <a:latin typeface="Calibri" panose="020F0502020204030204" pitchFamily="34" charset="0"/>
                <a:cs typeface="Calibri" panose="020F0502020204030204" pitchFamily="34" charset="0"/>
              </a:rPr>
              <a:t>;</a:t>
            </a:r>
          </a:p>
          <a:p>
            <a:pPr lvl="2"/>
            <a:r>
              <a:rPr lang="en-US" sz="1600" dirty="0" err="1">
                <a:solidFill>
                  <a:srgbClr val="001080"/>
                </a:solidFill>
                <a:latin typeface="Calibri" panose="020F0502020204030204" pitchFamily="34" charset="0"/>
                <a:cs typeface="Calibri" panose="020F0502020204030204" pitchFamily="34" charset="0"/>
              </a:rPr>
              <a:t>console</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795E26"/>
                </a:solidFill>
                <a:latin typeface="Calibri" panose="020F0502020204030204" pitchFamily="34" charset="0"/>
                <a:cs typeface="Calibri" panose="020F0502020204030204" pitchFamily="34" charset="0"/>
              </a:rPr>
              <a:t>log</a:t>
            </a:r>
            <a:r>
              <a:rPr lang="en-US" sz="1600" dirty="0">
                <a:solidFill>
                  <a:srgbClr val="000000"/>
                </a:solidFill>
                <a:latin typeface="Calibri" panose="020F0502020204030204" pitchFamily="34" charset="0"/>
                <a:cs typeface="Calibri" panose="020F0502020204030204" pitchFamily="34" charset="0"/>
              </a:rPr>
              <a:t>(</a:t>
            </a:r>
            <a:r>
              <a:rPr lang="en-US" sz="1600" dirty="0" err="1">
                <a:solidFill>
                  <a:srgbClr val="0070C1"/>
                </a:solidFill>
                <a:latin typeface="Calibri" panose="020F0502020204030204" pitchFamily="34" charset="0"/>
                <a:cs typeface="Calibri" panose="020F0502020204030204" pitchFamily="34" charset="0"/>
              </a:rPr>
              <a:t>oldCounter</a:t>
            </a:r>
            <a:r>
              <a:rPr lang="en-US" sz="1600" dirty="0">
                <a:solidFill>
                  <a:srgbClr val="000000"/>
                </a:solidFill>
                <a:latin typeface="Calibri" panose="020F0502020204030204" pitchFamily="34" charset="0"/>
                <a:cs typeface="Calibri" panose="020F0502020204030204" pitchFamily="34" charset="0"/>
              </a:rPr>
              <a:t>)</a:t>
            </a:r>
          </a:p>
          <a:p>
            <a:pPr lvl="2"/>
            <a:r>
              <a:rPr lang="en-US" sz="1600" dirty="0">
                <a:solidFill>
                  <a:srgbClr val="795E26"/>
                </a:solidFill>
                <a:latin typeface="Calibri" panose="020F0502020204030204" pitchFamily="34" charset="0"/>
                <a:cs typeface="Calibri" panose="020F0502020204030204" pitchFamily="34" charset="0"/>
              </a:rPr>
              <a:t>dispatch</a:t>
            </a:r>
            <a:r>
              <a:rPr lang="en-US" sz="1600" dirty="0">
                <a:solidFill>
                  <a:srgbClr val="000000"/>
                </a:solidFill>
                <a:latin typeface="Calibri" panose="020F0502020204030204" pitchFamily="34" charset="0"/>
                <a:cs typeface="Calibri" panose="020F0502020204030204" pitchFamily="34" charset="0"/>
              </a:rPr>
              <a:t>(</a:t>
            </a:r>
            <a:r>
              <a:rPr lang="en-US" sz="1600" dirty="0" err="1">
                <a:solidFill>
                  <a:srgbClr val="795E26"/>
                </a:solidFill>
                <a:latin typeface="Calibri" panose="020F0502020204030204" pitchFamily="34" charset="0"/>
                <a:cs typeface="Calibri" panose="020F0502020204030204" pitchFamily="34" charset="0"/>
              </a:rPr>
              <a:t>saveResult</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1080"/>
                </a:solidFill>
                <a:latin typeface="Calibri" panose="020F0502020204030204" pitchFamily="34" charset="0"/>
                <a:cs typeface="Calibri" panose="020F0502020204030204" pitchFamily="34" charset="0"/>
              </a:rPr>
              <a:t>payload</a:t>
            </a:r>
            <a:r>
              <a:rPr lang="en-US" sz="1600" dirty="0">
                <a:solidFill>
                  <a:srgbClr val="000000"/>
                </a:solidFill>
                <a:latin typeface="Calibri" panose="020F0502020204030204" pitchFamily="34" charset="0"/>
                <a:cs typeface="Calibri" panose="020F0502020204030204" pitchFamily="34" charset="0"/>
              </a:rPr>
              <a:t>))</a:t>
            </a:r>
          </a:p>
          <a:p>
            <a:pPr lvl="2"/>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98658"/>
                </a:solidFill>
                <a:latin typeface="Calibri" panose="020F0502020204030204" pitchFamily="34" charset="0"/>
                <a:cs typeface="Calibri" panose="020F0502020204030204" pitchFamily="34" charset="0"/>
              </a:rPr>
              <a:t>2000</a:t>
            </a:r>
            <a:r>
              <a:rPr lang="en-US" sz="1600" dirty="0">
                <a:solidFill>
                  <a:srgbClr val="000000"/>
                </a:solidFill>
                <a:latin typeface="Calibri" panose="020F0502020204030204" pitchFamily="34" charset="0"/>
                <a:cs typeface="Calibri" panose="020F0502020204030204" pitchFamily="34" charset="0"/>
              </a:rPr>
              <a:t>);</a:t>
            </a:r>
          </a:p>
          <a:p>
            <a:pPr lvl="1"/>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0000"/>
                </a:solidFill>
                <a:latin typeface="Calibri" panose="020F0502020204030204" pitchFamily="34" charset="0"/>
                <a:cs typeface="Calibri" panose="020F0502020204030204" pitchFamily="34" charset="0"/>
              </a:rPr>
              <a:t>};</a:t>
            </a:r>
            <a:endParaRPr lang="en-US" sz="1600" b="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890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Don’t need all those fancy features of Redux. </a:t>
            </a:r>
          </a:p>
          <a:p>
            <a:r>
              <a:rPr lang="en-US" dirty="0"/>
              <a:t>Don’t care about the easy debugging, the customization, or the automatic performance improvements – all you want to do is pass data around easily. </a:t>
            </a:r>
          </a:p>
          <a:p>
            <a:r>
              <a:rPr lang="en-US" dirty="0"/>
              <a:t>Maybe your app is small, or you just need to get something working and address the fancy stuff later</a:t>
            </a:r>
          </a:p>
          <a:p>
            <a:r>
              <a:rPr lang="en-US" sz="2000" dirty="0"/>
              <a:t>Prop drilling : is the processing of getting data from component A to component Z by passing it through multiple layers of intermediary React components. Component will receive props indirectly and you, the React Developer will have to ensure everything works out right. Context solves this problem</a:t>
            </a:r>
          </a:p>
          <a:p>
            <a:r>
              <a:rPr lang="en-US" dirty="0"/>
              <a:t>Provides a way to pass data through the component tree without having to pass props down manually at every level.</a:t>
            </a:r>
          </a:p>
          <a:p>
            <a:r>
              <a:rPr lang="en-US" dirty="0"/>
              <a:t>In a typical React application, data is passed top-down (parent to child) via props, but this can be cumbersome for certain types of props (e.g. locale preference, UI theme) that are required by many components within an application. Context provides a way to share values like these between components without having to explicitly pass a prop through every level of the tree.</a:t>
            </a:r>
            <a:endParaRPr lang="en-US" sz="2000" dirty="0"/>
          </a:p>
          <a:p>
            <a:endParaRPr lang="en-US" sz="1800" dirty="0"/>
          </a:p>
        </p:txBody>
      </p:sp>
      <p:sp>
        <p:nvSpPr>
          <p:cNvPr id="3" name="Title 2"/>
          <p:cNvSpPr>
            <a:spLocks noGrp="1"/>
          </p:cNvSpPr>
          <p:nvPr>
            <p:ph type="title"/>
          </p:nvPr>
        </p:nvSpPr>
        <p:spPr/>
        <p:txBody>
          <a:bodyPr/>
          <a:lstStyle/>
          <a:p>
            <a:r>
              <a:rPr lang="en-US" dirty="0"/>
              <a:t>Context API</a:t>
            </a:r>
          </a:p>
        </p:txBody>
      </p:sp>
    </p:spTree>
    <p:extLst>
      <p:ext uri="{BB962C8B-B14F-4D97-AF65-F5344CB8AC3E}">
        <p14:creationId xmlns:p14="http://schemas.microsoft.com/office/powerpoint/2010/main" val="24597646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23528" y="44624"/>
            <a:ext cx="7632848"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a:t>For Comparison	</a:t>
            </a:r>
          </a:p>
        </p:txBody>
      </p:sp>
      <p:pic>
        <p:nvPicPr>
          <p:cNvPr id="6" name="Picture 5">
            <a:extLst>
              <a:ext uri="{FF2B5EF4-FFF2-40B4-BE49-F238E27FC236}">
                <a16:creationId xmlns:a16="http://schemas.microsoft.com/office/drawing/2014/main" id="{CF3CFF6F-9B36-824C-8C60-84567D5747E0}"/>
              </a:ext>
            </a:extLst>
          </p:cNvPr>
          <p:cNvPicPr>
            <a:picLocks noChangeAspect="1"/>
          </p:cNvPicPr>
          <p:nvPr/>
        </p:nvPicPr>
        <p:blipFill>
          <a:blip r:embed="rId3"/>
          <a:stretch>
            <a:fillRect/>
          </a:stretch>
        </p:blipFill>
        <p:spPr>
          <a:xfrm>
            <a:off x="524490" y="1844824"/>
            <a:ext cx="8619510" cy="3066942"/>
          </a:xfrm>
          <a:prstGeom prst="rect">
            <a:avLst/>
          </a:prstGeom>
        </p:spPr>
      </p:pic>
    </p:spTree>
    <p:extLst>
      <p:ext uri="{BB962C8B-B14F-4D97-AF65-F5344CB8AC3E}">
        <p14:creationId xmlns:p14="http://schemas.microsoft.com/office/powerpoint/2010/main" val="94564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23528" y="44624"/>
            <a:ext cx="7632848"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a:t>When to use Context API</a:t>
            </a:r>
          </a:p>
        </p:txBody>
      </p:sp>
      <p:sp>
        <p:nvSpPr>
          <p:cNvPr id="10" name="Content Placeholder 2"/>
          <p:cNvSpPr>
            <a:spLocks noGrp="1"/>
          </p:cNvSpPr>
          <p:nvPr>
            <p:ph sz="quarter" idx="1"/>
          </p:nvPr>
        </p:nvSpPr>
        <p:spPr>
          <a:xfrm>
            <a:off x="352433" y="692696"/>
            <a:ext cx="8684063" cy="2088232"/>
          </a:xfrm>
        </p:spPr>
        <p:txBody>
          <a:bodyPr>
            <a:noAutofit/>
          </a:bodyPr>
          <a:lstStyle/>
          <a:p>
            <a:r>
              <a:rPr lang="en-US" dirty="0"/>
              <a:t>authenticated user, </a:t>
            </a:r>
          </a:p>
          <a:p>
            <a:r>
              <a:rPr lang="en-US" dirty="0"/>
              <a:t>theme, or </a:t>
            </a:r>
          </a:p>
          <a:p>
            <a:r>
              <a:rPr lang="en-US" dirty="0"/>
              <a:t>preferred language.</a:t>
            </a:r>
          </a:p>
          <a:p>
            <a:r>
              <a:rPr lang="en-US" sz="2000" dirty="0"/>
              <a:t>Data Cache</a:t>
            </a:r>
          </a:p>
          <a:p>
            <a:r>
              <a:rPr lang="en-US" sz="2000" dirty="0"/>
              <a:t>Current Locale</a:t>
            </a:r>
          </a:p>
        </p:txBody>
      </p:sp>
      <p:sp>
        <p:nvSpPr>
          <p:cNvPr id="2" name="Rectangle 1">
            <a:extLst>
              <a:ext uri="{FF2B5EF4-FFF2-40B4-BE49-F238E27FC236}">
                <a16:creationId xmlns:a16="http://schemas.microsoft.com/office/drawing/2014/main" id="{88404748-C73E-DA4B-BE20-FC57B875709C}"/>
              </a:ext>
            </a:extLst>
          </p:cNvPr>
          <p:cNvSpPr/>
          <p:nvPr/>
        </p:nvSpPr>
        <p:spPr>
          <a:xfrm>
            <a:off x="2720788" y="3244334"/>
            <a:ext cx="3702424" cy="369332"/>
          </a:xfrm>
          <a:prstGeom prst="rect">
            <a:avLst/>
          </a:prstGeom>
        </p:spPr>
        <p:txBody>
          <a:bodyPr wrap="none">
            <a:spAutoFit/>
          </a:bodyPr>
          <a:lstStyle/>
          <a:p>
            <a:r>
              <a:rPr lang="en-US" dirty="0">
                <a:hlinkClick r:id="rId3"/>
              </a:rPr>
              <a:t>https://reactjs.org/docs/context.html</a:t>
            </a:r>
            <a:endParaRPr lang="en-US" dirty="0"/>
          </a:p>
        </p:txBody>
      </p:sp>
    </p:spTree>
    <p:extLst>
      <p:ext uri="{BB962C8B-B14F-4D97-AF65-F5344CB8AC3E}">
        <p14:creationId xmlns:p14="http://schemas.microsoft.com/office/powerpoint/2010/main" val="369348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Change state immutably – Deep Nested Objects</a:t>
            </a:r>
          </a:p>
        </p:txBody>
      </p:sp>
      <p:sp>
        <p:nvSpPr>
          <p:cNvPr id="2" name="Rectangle 1">
            <a:extLst>
              <a:ext uri="{FF2B5EF4-FFF2-40B4-BE49-F238E27FC236}">
                <a16:creationId xmlns:a16="http://schemas.microsoft.com/office/drawing/2014/main" id="{05EE914C-45CD-D049-AFB3-7EC2BCB64A04}"/>
              </a:ext>
            </a:extLst>
          </p:cNvPr>
          <p:cNvSpPr/>
          <p:nvPr/>
        </p:nvSpPr>
        <p:spPr>
          <a:xfrm>
            <a:off x="395536" y="908720"/>
            <a:ext cx="2736304" cy="4524315"/>
          </a:xfrm>
          <a:prstGeom prst="rect">
            <a:avLst/>
          </a:prstGeom>
        </p:spPr>
        <p:txBody>
          <a:bodyPr wrap="square">
            <a:spAutoFit/>
          </a:bodyPr>
          <a:lstStyle/>
          <a:p>
            <a:r>
              <a:rPr lang="en-US" dirty="0" err="1">
                <a:solidFill>
                  <a:srgbClr val="0000FF"/>
                </a:solidFill>
                <a:latin typeface="Menlo" panose="020B0609030804020204" pitchFamily="49" charset="0"/>
              </a:rPr>
              <a:t>const</a:t>
            </a:r>
            <a:r>
              <a:rPr lang="en-US" dirty="0">
                <a:solidFill>
                  <a:srgbClr val="000000"/>
                </a:solidFill>
                <a:latin typeface="Menlo" panose="020B0609030804020204" pitchFamily="49" charset="0"/>
              </a:rPr>
              <a:t> </a:t>
            </a:r>
            <a:r>
              <a:rPr lang="en-US" dirty="0">
                <a:solidFill>
                  <a:srgbClr val="0070C1"/>
                </a:solidFill>
                <a:latin typeface="Menlo" panose="020B0609030804020204" pitchFamily="49" charset="0"/>
              </a:rPr>
              <a:t>state2</a:t>
            </a:r>
            <a:r>
              <a:rPr lang="en-US" dirty="0">
                <a:solidFill>
                  <a:srgbClr val="000000"/>
                </a:solidFill>
                <a:latin typeface="Menlo" panose="020B0609030804020204" pitchFamily="49" charset="0"/>
              </a:rPr>
              <a:t> = {</a:t>
            </a:r>
          </a:p>
          <a:p>
            <a:r>
              <a:rPr lang="en-US" dirty="0">
                <a:solidFill>
                  <a:srgbClr val="001080"/>
                </a:solidFill>
                <a:latin typeface="Menlo" panose="020B0609030804020204" pitchFamily="49" charset="0"/>
              </a:rPr>
              <a:t>houses:</a:t>
            </a:r>
            <a:r>
              <a:rPr lang="en-US" dirty="0">
                <a:solidFill>
                  <a:srgbClr val="000000"/>
                </a:solidFill>
                <a:latin typeface="Menlo" panose="020B0609030804020204" pitchFamily="49" charset="0"/>
              </a:rPr>
              <a:t> {</a:t>
            </a:r>
          </a:p>
          <a:p>
            <a:r>
              <a:rPr lang="en-US" dirty="0" err="1">
                <a:solidFill>
                  <a:srgbClr val="001080"/>
                </a:solidFill>
                <a:latin typeface="Menlo" panose="020B0609030804020204" pitchFamily="49" charset="0"/>
              </a:rPr>
              <a:t>gryffindor</a:t>
            </a:r>
            <a:r>
              <a:rPr lang="en-US" dirty="0">
                <a:solidFill>
                  <a:srgbClr val="001080"/>
                </a:solidFill>
                <a:latin typeface="Menlo" panose="020B0609030804020204" pitchFamily="49" charset="0"/>
              </a:rPr>
              <a:t>:</a:t>
            </a:r>
            <a:r>
              <a:rPr lang="en-US" dirty="0">
                <a:solidFill>
                  <a:srgbClr val="000000"/>
                </a:solidFill>
                <a:latin typeface="Menlo" panose="020B0609030804020204" pitchFamily="49" charset="0"/>
              </a:rPr>
              <a:t> {</a:t>
            </a:r>
          </a:p>
          <a:p>
            <a:r>
              <a:rPr lang="en-US" dirty="0">
                <a:solidFill>
                  <a:srgbClr val="001080"/>
                </a:solidFill>
                <a:latin typeface="Menlo" panose="020B0609030804020204" pitchFamily="49" charset="0"/>
              </a:rPr>
              <a:t>points:</a:t>
            </a:r>
            <a:r>
              <a:rPr lang="en-US" dirty="0">
                <a:solidFill>
                  <a:srgbClr val="000000"/>
                </a:solidFill>
                <a:latin typeface="Menlo" panose="020B0609030804020204" pitchFamily="49" charset="0"/>
              </a:rPr>
              <a:t> </a:t>
            </a:r>
            <a:r>
              <a:rPr lang="en-US" dirty="0">
                <a:solidFill>
                  <a:srgbClr val="098658"/>
                </a:solidFill>
                <a:latin typeface="Menlo" panose="020B0609030804020204" pitchFamily="49" charset="0"/>
              </a:rPr>
              <a:t>15</a:t>
            </a:r>
            <a:endParaRPr lang="en-US" dirty="0">
              <a:solidFill>
                <a:srgbClr val="000000"/>
              </a:solidFill>
              <a:latin typeface="Menlo" panose="020B0609030804020204" pitchFamily="49" charset="0"/>
            </a:endParaRPr>
          </a:p>
          <a:p>
            <a:r>
              <a:rPr lang="en-US" dirty="0">
                <a:solidFill>
                  <a:srgbClr val="000000"/>
                </a:solidFill>
                <a:latin typeface="Menlo" panose="020B0609030804020204" pitchFamily="49" charset="0"/>
              </a:rPr>
              <a:t>},</a:t>
            </a:r>
          </a:p>
          <a:p>
            <a:r>
              <a:rPr lang="en-US" dirty="0" err="1">
                <a:solidFill>
                  <a:srgbClr val="001080"/>
                </a:solidFill>
                <a:latin typeface="Menlo" panose="020B0609030804020204" pitchFamily="49" charset="0"/>
              </a:rPr>
              <a:t>ravenclaw</a:t>
            </a:r>
            <a:r>
              <a:rPr lang="en-US" dirty="0">
                <a:solidFill>
                  <a:srgbClr val="001080"/>
                </a:solidFill>
                <a:latin typeface="Menlo" panose="020B0609030804020204" pitchFamily="49" charset="0"/>
              </a:rPr>
              <a:t>:</a:t>
            </a:r>
            <a:r>
              <a:rPr lang="en-US" dirty="0">
                <a:solidFill>
                  <a:srgbClr val="000000"/>
                </a:solidFill>
                <a:latin typeface="Menlo" panose="020B0609030804020204" pitchFamily="49" charset="0"/>
              </a:rPr>
              <a:t> {</a:t>
            </a:r>
          </a:p>
          <a:p>
            <a:r>
              <a:rPr lang="en-US" dirty="0">
                <a:solidFill>
                  <a:srgbClr val="001080"/>
                </a:solidFill>
                <a:latin typeface="Menlo" panose="020B0609030804020204" pitchFamily="49" charset="0"/>
              </a:rPr>
              <a:t>points:</a:t>
            </a:r>
            <a:r>
              <a:rPr lang="en-US" dirty="0">
                <a:solidFill>
                  <a:srgbClr val="000000"/>
                </a:solidFill>
                <a:latin typeface="Menlo" panose="020B0609030804020204" pitchFamily="49" charset="0"/>
              </a:rPr>
              <a:t> </a:t>
            </a:r>
            <a:r>
              <a:rPr lang="en-US" dirty="0">
                <a:solidFill>
                  <a:srgbClr val="098658"/>
                </a:solidFill>
                <a:latin typeface="Menlo" panose="020B0609030804020204" pitchFamily="49" charset="0"/>
              </a:rPr>
              <a:t>18</a:t>
            </a:r>
            <a:endParaRPr lang="en-US" dirty="0">
              <a:solidFill>
                <a:srgbClr val="000000"/>
              </a:solidFill>
              <a:latin typeface="Menlo" panose="020B0609030804020204" pitchFamily="49" charset="0"/>
            </a:endParaRPr>
          </a:p>
          <a:p>
            <a:r>
              <a:rPr lang="en-US" dirty="0">
                <a:solidFill>
                  <a:srgbClr val="000000"/>
                </a:solidFill>
                <a:latin typeface="Menlo" panose="020B0609030804020204" pitchFamily="49" charset="0"/>
              </a:rPr>
              <a:t>},</a:t>
            </a:r>
          </a:p>
          <a:p>
            <a:r>
              <a:rPr lang="en-US" dirty="0" err="1">
                <a:solidFill>
                  <a:srgbClr val="001080"/>
                </a:solidFill>
                <a:latin typeface="Menlo" panose="020B0609030804020204" pitchFamily="49" charset="0"/>
              </a:rPr>
              <a:t>hufflepuff</a:t>
            </a:r>
            <a:r>
              <a:rPr lang="en-US" dirty="0">
                <a:solidFill>
                  <a:srgbClr val="001080"/>
                </a:solidFill>
                <a:latin typeface="Menlo" panose="020B0609030804020204" pitchFamily="49" charset="0"/>
              </a:rPr>
              <a:t>:</a:t>
            </a:r>
            <a:r>
              <a:rPr lang="en-US" dirty="0">
                <a:solidFill>
                  <a:srgbClr val="000000"/>
                </a:solidFill>
                <a:latin typeface="Menlo" panose="020B0609030804020204" pitchFamily="49" charset="0"/>
              </a:rPr>
              <a:t> {</a:t>
            </a:r>
          </a:p>
          <a:p>
            <a:r>
              <a:rPr lang="en-US" dirty="0">
                <a:solidFill>
                  <a:srgbClr val="001080"/>
                </a:solidFill>
                <a:latin typeface="Menlo" panose="020B0609030804020204" pitchFamily="49" charset="0"/>
              </a:rPr>
              <a:t>points:</a:t>
            </a:r>
            <a:r>
              <a:rPr lang="en-US" dirty="0">
                <a:solidFill>
                  <a:srgbClr val="000000"/>
                </a:solidFill>
                <a:latin typeface="Menlo" panose="020B0609030804020204" pitchFamily="49" charset="0"/>
              </a:rPr>
              <a:t> </a:t>
            </a:r>
            <a:r>
              <a:rPr lang="en-US" dirty="0">
                <a:solidFill>
                  <a:srgbClr val="098658"/>
                </a:solidFill>
                <a:latin typeface="Menlo" panose="020B0609030804020204" pitchFamily="49" charset="0"/>
              </a:rPr>
              <a:t>7</a:t>
            </a:r>
            <a:endParaRPr lang="en-US" dirty="0">
              <a:solidFill>
                <a:srgbClr val="000000"/>
              </a:solidFill>
              <a:latin typeface="Menlo" panose="020B0609030804020204" pitchFamily="49" charset="0"/>
            </a:endParaRPr>
          </a:p>
          <a:p>
            <a:r>
              <a:rPr lang="en-US" dirty="0">
                <a:solidFill>
                  <a:srgbClr val="000000"/>
                </a:solidFill>
                <a:latin typeface="Menlo" panose="020B0609030804020204" pitchFamily="49" charset="0"/>
              </a:rPr>
              <a:t>},</a:t>
            </a:r>
          </a:p>
          <a:p>
            <a:r>
              <a:rPr lang="en-US" dirty="0" err="1">
                <a:solidFill>
                  <a:srgbClr val="001080"/>
                </a:solidFill>
                <a:latin typeface="Menlo" panose="020B0609030804020204" pitchFamily="49" charset="0"/>
              </a:rPr>
              <a:t>slytherin</a:t>
            </a:r>
            <a:r>
              <a:rPr lang="en-US" dirty="0">
                <a:solidFill>
                  <a:srgbClr val="001080"/>
                </a:solidFill>
                <a:latin typeface="Menlo" panose="020B0609030804020204" pitchFamily="49" charset="0"/>
              </a:rPr>
              <a:t>:</a:t>
            </a:r>
            <a:r>
              <a:rPr lang="en-US" dirty="0">
                <a:solidFill>
                  <a:srgbClr val="000000"/>
                </a:solidFill>
                <a:latin typeface="Menlo" panose="020B0609030804020204" pitchFamily="49" charset="0"/>
              </a:rPr>
              <a:t> {</a:t>
            </a:r>
          </a:p>
          <a:p>
            <a:r>
              <a:rPr lang="en-US" dirty="0">
                <a:solidFill>
                  <a:srgbClr val="001080"/>
                </a:solidFill>
                <a:latin typeface="Menlo" panose="020B0609030804020204" pitchFamily="49" charset="0"/>
              </a:rPr>
              <a:t>points:</a:t>
            </a:r>
            <a:r>
              <a:rPr lang="en-US" dirty="0">
                <a:solidFill>
                  <a:srgbClr val="000000"/>
                </a:solidFill>
                <a:latin typeface="Menlo" panose="020B0609030804020204" pitchFamily="49" charset="0"/>
              </a:rPr>
              <a:t> </a:t>
            </a:r>
            <a:r>
              <a:rPr lang="en-US" dirty="0">
                <a:solidFill>
                  <a:srgbClr val="098658"/>
                </a:solidFill>
                <a:latin typeface="Menlo" panose="020B0609030804020204" pitchFamily="49" charset="0"/>
              </a:rPr>
              <a:t>5</a:t>
            </a:r>
            <a:endParaRPr lang="en-US" dirty="0">
              <a:solidFill>
                <a:srgbClr val="000000"/>
              </a:solidFill>
              <a:latin typeface="Menlo" panose="020B0609030804020204" pitchFamily="49" charset="0"/>
            </a:endParaRPr>
          </a:p>
          <a:p>
            <a:r>
              <a:rPr lang="en-US" dirty="0">
                <a:solidFill>
                  <a:srgbClr val="000000"/>
                </a:solidFill>
                <a:latin typeface="Menlo" panose="020B0609030804020204" pitchFamily="49" charset="0"/>
              </a:rPr>
              <a:t>}</a:t>
            </a:r>
          </a:p>
          <a:p>
            <a:r>
              <a:rPr lang="en-US" dirty="0">
                <a:solidFill>
                  <a:srgbClr val="000000"/>
                </a:solidFill>
                <a:latin typeface="Menlo" panose="020B0609030804020204" pitchFamily="49" charset="0"/>
              </a:rPr>
              <a:t>}</a:t>
            </a:r>
          </a:p>
          <a:p>
            <a:r>
              <a:rPr lang="en-US" dirty="0">
                <a:solidFill>
                  <a:srgbClr val="000000"/>
                </a:solidFill>
                <a:latin typeface="Menlo" panose="020B0609030804020204" pitchFamily="49" charset="0"/>
              </a:rPr>
              <a:t>}</a:t>
            </a:r>
            <a:endParaRPr lang="en-US" b="0" dirty="0">
              <a:solidFill>
                <a:srgbClr val="000000"/>
              </a:solidFill>
              <a:effectLst/>
              <a:latin typeface="Menlo" panose="020B0609030804020204" pitchFamily="49" charset="0"/>
            </a:endParaRPr>
          </a:p>
        </p:txBody>
      </p:sp>
      <p:sp>
        <p:nvSpPr>
          <p:cNvPr id="4" name="Rectangle 3">
            <a:extLst>
              <a:ext uri="{FF2B5EF4-FFF2-40B4-BE49-F238E27FC236}">
                <a16:creationId xmlns:a16="http://schemas.microsoft.com/office/drawing/2014/main" id="{1994EFF7-24BE-1E43-AF94-D2B3C1BD47C3}"/>
              </a:ext>
            </a:extLst>
          </p:cNvPr>
          <p:cNvSpPr/>
          <p:nvPr/>
        </p:nvSpPr>
        <p:spPr>
          <a:xfrm>
            <a:off x="2987824" y="688800"/>
            <a:ext cx="6015776" cy="5078313"/>
          </a:xfrm>
          <a:prstGeom prst="rect">
            <a:avLst/>
          </a:prstGeom>
        </p:spPr>
        <p:txBody>
          <a:bodyPr wrap="square">
            <a:spAutoFit/>
          </a:bodyPr>
          <a:lstStyle/>
          <a:p>
            <a:r>
              <a:rPr lang="en-US" dirty="0">
                <a:solidFill>
                  <a:srgbClr val="0000FF"/>
                </a:solidFill>
                <a:latin typeface="Menlo" panose="020B0609030804020204" pitchFamily="49" charset="0"/>
              </a:rPr>
              <a:t>function</a:t>
            </a:r>
            <a:r>
              <a:rPr lang="en-US" dirty="0">
                <a:solidFill>
                  <a:srgbClr val="000000"/>
                </a:solidFill>
                <a:latin typeface="Menlo" panose="020B0609030804020204" pitchFamily="49" charset="0"/>
              </a:rPr>
              <a:t> </a:t>
            </a:r>
            <a:r>
              <a:rPr lang="en-US" dirty="0">
                <a:solidFill>
                  <a:srgbClr val="795E26"/>
                </a:solidFill>
                <a:latin typeface="Menlo" panose="020B0609030804020204" pitchFamily="49" charset="0"/>
              </a:rPr>
              <a:t>reducer3</a:t>
            </a:r>
            <a:r>
              <a:rPr lang="en-US" dirty="0">
                <a:solidFill>
                  <a:srgbClr val="000000"/>
                </a:solidFill>
                <a:latin typeface="Menlo" panose="020B0609030804020204" pitchFamily="49" charset="0"/>
              </a:rPr>
              <a:t>(</a:t>
            </a:r>
            <a:r>
              <a:rPr lang="en-US" dirty="0">
                <a:solidFill>
                  <a:srgbClr val="001080"/>
                </a:solidFill>
                <a:latin typeface="Menlo" panose="020B0609030804020204" pitchFamily="49" charset="0"/>
              </a:rPr>
              <a:t>state</a:t>
            </a:r>
            <a:r>
              <a:rPr lang="en-US" dirty="0">
                <a:solidFill>
                  <a:srgbClr val="000000"/>
                </a:solidFill>
                <a:latin typeface="Menlo" panose="020B0609030804020204" pitchFamily="49" charset="0"/>
              </a:rPr>
              <a:t>, </a:t>
            </a:r>
            <a:r>
              <a:rPr lang="en-US" dirty="0">
                <a:solidFill>
                  <a:srgbClr val="001080"/>
                </a:solidFill>
                <a:latin typeface="Menlo" panose="020B0609030804020204" pitchFamily="49" charset="0"/>
              </a:rPr>
              <a:t>action</a:t>
            </a:r>
            <a:r>
              <a:rPr lang="en-US" dirty="0">
                <a:solidFill>
                  <a:srgbClr val="000000"/>
                </a:solidFill>
                <a:latin typeface="Menlo" panose="020B0609030804020204" pitchFamily="49" charset="0"/>
              </a:rPr>
              <a:t>) {</a:t>
            </a:r>
          </a:p>
          <a:p>
            <a:r>
              <a:rPr lang="en-US" dirty="0">
                <a:solidFill>
                  <a:srgbClr val="008000"/>
                </a:solidFill>
                <a:latin typeface="Menlo" panose="020B0609030804020204" pitchFamily="49" charset="0"/>
              </a:rPr>
              <a:t>// Add 3 points to Ravenclaw,</a:t>
            </a:r>
            <a:endParaRPr lang="en-US" dirty="0">
              <a:solidFill>
                <a:srgbClr val="000000"/>
              </a:solidFill>
              <a:latin typeface="Menlo" panose="020B0609030804020204" pitchFamily="49" charset="0"/>
            </a:endParaRPr>
          </a:p>
          <a:p>
            <a:r>
              <a:rPr lang="en-US" dirty="0">
                <a:solidFill>
                  <a:srgbClr val="008000"/>
                </a:solidFill>
                <a:latin typeface="Menlo" panose="020B0609030804020204" pitchFamily="49" charset="0"/>
              </a:rPr>
              <a:t>// when the name is stored in a variable</a:t>
            </a:r>
            <a:endParaRPr lang="en-US" dirty="0">
              <a:solidFill>
                <a:srgbClr val="000000"/>
              </a:solidFill>
              <a:latin typeface="Menlo" panose="020B0609030804020204" pitchFamily="49" charset="0"/>
            </a:endParaRPr>
          </a:p>
          <a:p>
            <a:r>
              <a:rPr lang="en-US" dirty="0" err="1">
                <a:solidFill>
                  <a:srgbClr val="0000FF"/>
                </a:solidFill>
                <a:latin typeface="Menlo" panose="020B0609030804020204" pitchFamily="49" charset="0"/>
              </a:rPr>
              <a:t>const</a:t>
            </a:r>
            <a:r>
              <a:rPr lang="en-US" dirty="0">
                <a:solidFill>
                  <a:srgbClr val="000000"/>
                </a:solidFill>
                <a:latin typeface="Menlo" panose="020B0609030804020204" pitchFamily="49" charset="0"/>
              </a:rPr>
              <a:t> </a:t>
            </a:r>
            <a:r>
              <a:rPr lang="en-US" dirty="0">
                <a:solidFill>
                  <a:srgbClr val="0070C1"/>
                </a:solidFill>
                <a:latin typeface="Menlo" panose="020B0609030804020204" pitchFamily="49" charset="0"/>
              </a:rPr>
              <a:t>key</a:t>
            </a:r>
            <a:r>
              <a:rPr lang="en-US" dirty="0">
                <a:solidFill>
                  <a:srgbClr val="000000"/>
                </a:solidFill>
                <a:latin typeface="Menlo" panose="020B0609030804020204" pitchFamily="49" charset="0"/>
              </a:rPr>
              <a:t> = </a:t>
            </a:r>
            <a:r>
              <a:rPr lang="en-US" dirty="0">
                <a:solidFill>
                  <a:srgbClr val="A31515"/>
                </a:solidFill>
                <a:latin typeface="Menlo" panose="020B0609030804020204" pitchFamily="49" charset="0"/>
              </a:rPr>
              <a:t>"</a:t>
            </a:r>
            <a:r>
              <a:rPr lang="en-US" dirty="0" err="1">
                <a:solidFill>
                  <a:srgbClr val="A31515"/>
                </a:solidFill>
                <a:latin typeface="Menlo" panose="020B0609030804020204" pitchFamily="49" charset="0"/>
              </a:rPr>
              <a:t>ravenclaw</a:t>
            </a:r>
            <a:r>
              <a:rPr lang="en-US" dirty="0">
                <a:solidFill>
                  <a:srgbClr val="A31515"/>
                </a:solidFill>
                <a:latin typeface="Menlo" panose="020B0609030804020204" pitchFamily="49" charset="0"/>
              </a:rPr>
              <a:t>"</a:t>
            </a:r>
            <a:r>
              <a:rPr lang="en-US" dirty="0">
                <a:solidFill>
                  <a:srgbClr val="000000"/>
                </a:solidFill>
                <a:latin typeface="Menlo" panose="020B0609030804020204" pitchFamily="49" charset="0"/>
              </a:rPr>
              <a:t>;</a:t>
            </a:r>
          </a:p>
          <a:p>
            <a:r>
              <a:rPr lang="en-US" dirty="0">
                <a:solidFill>
                  <a:srgbClr val="AF00DB"/>
                </a:solidFill>
                <a:latin typeface="Menlo" panose="020B0609030804020204" pitchFamily="49" charset="0"/>
              </a:rPr>
              <a:t>return</a:t>
            </a:r>
            <a:r>
              <a:rPr lang="en-US" dirty="0">
                <a:solidFill>
                  <a:srgbClr val="000000"/>
                </a:solidFill>
                <a:latin typeface="Menlo" panose="020B0609030804020204" pitchFamily="49" charset="0"/>
              </a:rPr>
              <a:t> {</a:t>
            </a:r>
          </a:p>
          <a:p>
            <a:r>
              <a:rPr lang="en-US" dirty="0">
                <a:solidFill>
                  <a:srgbClr val="000000"/>
                </a:solidFill>
                <a:latin typeface="Menlo" panose="020B0609030804020204" pitchFamily="49" charset="0"/>
              </a:rPr>
              <a:t>...</a:t>
            </a:r>
            <a:r>
              <a:rPr lang="en-US" dirty="0">
                <a:solidFill>
                  <a:srgbClr val="001080"/>
                </a:solidFill>
                <a:latin typeface="Menlo" panose="020B0609030804020204" pitchFamily="49" charset="0"/>
              </a:rPr>
              <a:t>state</a:t>
            </a:r>
            <a:r>
              <a:rPr lang="en-US" dirty="0">
                <a:solidFill>
                  <a:srgbClr val="000000"/>
                </a:solidFill>
                <a:latin typeface="Menlo" panose="020B0609030804020204" pitchFamily="49" charset="0"/>
              </a:rPr>
              <a:t>, </a:t>
            </a:r>
            <a:r>
              <a:rPr lang="en-US" dirty="0">
                <a:solidFill>
                  <a:srgbClr val="008000"/>
                </a:solidFill>
                <a:latin typeface="Menlo" panose="020B0609030804020204" pitchFamily="49" charset="0"/>
              </a:rPr>
              <a:t>// copy state</a:t>
            </a:r>
            <a:endParaRPr lang="en-US" dirty="0">
              <a:solidFill>
                <a:srgbClr val="000000"/>
              </a:solidFill>
              <a:latin typeface="Menlo" panose="020B0609030804020204" pitchFamily="49" charset="0"/>
            </a:endParaRPr>
          </a:p>
          <a:p>
            <a:r>
              <a:rPr lang="en-US" dirty="0">
                <a:solidFill>
                  <a:srgbClr val="001080"/>
                </a:solidFill>
                <a:latin typeface="Menlo" panose="020B0609030804020204" pitchFamily="49" charset="0"/>
              </a:rPr>
              <a:t>houses:</a:t>
            </a:r>
            <a:r>
              <a:rPr lang="en-US" dirty="0">
                <a:solidFill>
                  <a:srgbClr val="000000"/>
                </a:solidFill>
                <a:latin typeface="Menlo" panose="020B0609030804020204" pitchFamily="49" charset="0"/>
              </a:rPr>
              <a:t> {</a:t>
            </a:r>
          </a:p>
          <a:p>
            <a:r>
              <a:rPr lang="en-US" dirty="0">
                <a:solidFill>
                  <a:srgbClr val="000000"/>
                </a:solidFill>
                <a:latin typeface="Menlo" panose="020B0609030804020204" pitchFamily="49" charset="0"/>
              </a:rPr>
              <a:t>...</a:t>
            </a:r>
            <a:r>
              <a:rPr lang="en-US" dirty="0" err="1">
                <a:solidFill>
                  <a:srgbClr val="001080"/>
                </a:solidFill>
                <a:latin typeface="Menlo" panose="020B0609030804020204" pitchFamily="49" charset="0"/>
              </a:rPr>
              <a:t>state</a:t>
            </a:r>
            <a:r>
              <a:rPr lang="en-US" dirty="0" err="1">
                <a:solidFill>
                  <a:srgbClr val="000000"/>
                </a:solidFill>
                <a:latin typeface="Menlo" panose="020B0609030804020204" pitchFamily="49" charset="0"/>
              </a:rPr>
              <a:t>.</a:t>
            </a:r>
            <a:r>
              <a:rPr lang="en-US" dirty="0" err="1">
                <a:solidFill>
                  <a:srgbClr val="001080"/>
                </a:solidFill>
                <a:latin typeface="Menlo" panose="020B0609030804020204" pitchFamily="49" charset="0"/>
              </a:rPr>
              <a:t>houses</a:t>
            </a:r>
            <a:r>
              <a:rPr lang="en-US" dirty="0">
                <a:solidFill>
                  <a:srgbClr val="000000"/>
                </a:solidFill>
                <a:latin typeface="Menlo" panose="020B0609030804020204" pitchFamily="49" charset="0"/>
              </a:rPr>
              <a:t>, </a:t>
            </a:r>
            <a:r>
              <a:rPr lang="en-US" dirty="0">
                <a:solidFill>
                  <a:srgbClr val="008000"/>
                </a:solidFill>
                <a:latin typeface="Menlo" panose="020B0609030804020204" pitchFamily="49" charset="0"/>
              </a:rPr>
              <a:t>// copy houses</a:t>
            </a:r>
            <a:endParaRPr lang="en-US" dirty="0">
              <a:solidFill>
                <a:srgbClr val="000000"/>
              </a:solidFill>
              <a:latin typeface="Menlo" panose="020B0609030804020204" pitchFamily="49" charset="0"/>
            </a:endParaRPr>
          </a:p>
          <a:p>
            <a:r>
              <a:rPr lang="en-US" dirty="0">
                <a:solidFill>
                  <a:srgbClr val="001080"/>
                </a:solidFill>
                <a:latin typeface="Menlo" panose="020B0609030804020204" pitchFamily="49" charset="0"/>
              </a:rPr>
              <a:t>[</a:t>
            </a:r>
            <a:r>
              <a:rPr lang="en-US" dirty="0">
                <a:solidFill>
                  <a:srgbClr val="0070C1"/>
                </a:solidFill>
                <a:latin typeface="Menlo" panose="020B0609030804020204" pitchFamily="49" charset="0"/>
              </a:rPr>
              <a:t>key</a:t>
            </a:r>
            <a:r>
              <a:rPr lang="en-US" dirty="0">
                <a:solidFill>
                  <a:srgbClr val="001080"/>
                </a:solidFill>
                <a:latin typeface="Menlo" panose="020B0609030804020204" pitchFamily="49" charset="0"/>
              </a:rPr>
              <a:t>]:</a:t>
            </a:r>
            <a:r>
              <a:rPr lang="en-US" dirty="0">
                <a:solidFill>
                  <a:srgbClr val="000000"/>
                </a:solidFill>
                <a:latin typeface="Menlo" panose="020B0609030804020204" pitchFamily="49" charset="0"/>
              </a:rPr>
              <a:t> { </a:t>
            </a:r>
            <a:r>
              <a:rPr lang="en-US" dirty="0">
                <a:solidFill>
                  <a:srgbClr val="008000"/>
                </a:solidFill>
                <a:latin typeface="Menlo" panose="020B0609030804020204" pitchFamily="49" charset="0"/>
              </a:rPr>
              <a:t>// update one specific house (using Computed Property syntax)</a:t>
            </a:r>
            <a:endParaRPr lang="en-US" dirty="0">
              <a:solidFill>
                <a:srgbClr val="000000"/>
              </a:solidFill>
              <a:latin typeface="Menlo" panose="020B0609030804020204" pitchFamily="49" charset="0"/>
            </a:endParaRPr>
          </a:p>
          <a:p>
            <a:r>
              <a:rPr lang="en-US" dirty="0">
                <a:solidFill>
                  <a:srgbClr val="000000"/>
                </a:solidFill>
                <a:latin typeface="Menlo" panose="020B0609030804020204" pitchFamily="49" charset="0"/>
              </a:rPr>
              <a:t>...</a:t>
            </a:r>
            <a:r>
              <a:rPr lang="en-US" dirty="0" err="1">
                <a:solidFill>
                  <a:srgbClr val="001080"/>
                </a:solidFill>
                <a:latin typeface="Menlo" panose="020B0609030804020204" pitchFamily="49" charset="0"/>
              </a:rPr>
              <a:t>state</a:t>
            </a:r>
            <a:r>
              <a:rPr lang="en-US" dirty="0" err="1">
                <a:solidFill>
                  <a:srgbClr val="000000"/>
                </a:solidFill>
                <a:latin typeface="Menlo" panose="020B0609030804020204" pitchFamily="49" charset="0"/>
              </a:rPr>
              <a:t>.</a:t>
            </a:r>
            <a:r>
              <a:rPr lang="en-US" dirty="0" err="1">
                <a:solidFill>
                  <a:srgbClr val="001080"/>
                </a:solidFill>
                <a:latin typeface="Menlo" panose="020B0609030804020204" pitchFamily="49" charset="0"/>
              </a:rPr>
              <a:t>houses</a:t>
            </a:r>
            <a:r>
              <a:rPr lang="en-US" dirty="0">
                <a:solidFill>
                  <a:srgbClr val="000000"/>
                </a:solidFill>
                <a:latin typeface="Menlo" panose="020B0609030804020204" pitchFamily="49" charset="0"/>
              </a:rPr>
              <a:t>[</a:t>
            </a:r>
            <a:r>
              <a:rPr lang="en-US" dirty="0">
                <a:solidFill>
                  <a:srgbClr val="0070C1"/>
                </a:solidFill>
                <a:latin typeface="Menlo" panose="020B0609030804020204" pitchFamily="49" charset="0"/>
              </a:rPr>
              <a:t>key</a:t>
            </a:r>
            <a:r>
              <a:rPr lang="en-US" dirty="0">
                <a:solidFill>
                  <a:srgbClr val="000000"/>
                </a:solidFill>
                <a:latin typeface="Menlo" panose="020B0609030804020204" pitchFamily="49" charset="0"/>
              </a:rPr>
              <a:t>], </a:t>
            </a:r>
            <a:r>
              <a:rPr lang="en-US" dirty="0">
                <a:solidFill>
                  <a:srgbClr val="008000"/>
                </a:solidFill>
                <a:latin typeface="Menlo" panose="020B0609030804020204" pitchFamily="49" charset="0"/>
              </a:rPr>
              <a:t>// copy that specific house's properties</a:t>
            </a:r>
            <a:endParaRPr lang="en-US" dirty="0">
              <a:solidFill>
                <a:srgbClr val="000000"/>
              </a:solidFill>
              <a:latin typeface="Menlo" panose="020B0609030804020204" pitchFamily="49" charset="0"/>
            </a:endParaRPr>
          </a:p>
          <a:p>
            <a:r>
              <a:rPr lang="en-US" dirty="0">
                <a:solidFill>
                  <a:srgbClr val="001080"/>
                </a:solidFill>
                <a:latin typeface="Menlo" panose="020B0609030804020204" pitchFamily="49" charset="0"/>
              </a:rPr>
              <a:t>points:</a:t>
            </a:r>
            <a:r>
              <a:rPr lang="en-US" dirty="0">
                <a:solidFill>
                  <a:srgbClr val="000000"/>
                </a:solidFill>
                <a:latin typeface="Menlo" panose="020B0609030804020204" pitchFamily="49" charset="0"/>
              </a:rPr>
              <a:t> </a:t>
            </a:r>
            <a:r>
              <a:rPr lang="en-US" dirty="0" err="1">
                <a:solidFill>
                  <a:srgbClr val="001080"/>
                </a:solidFill>
                <a:latin typeface="Menlo" panose="020B0609030804020204" pitchFamily="49" charset="0"/>
              </a:rPr>
              <a:t>state</a:t>
            </a:r>
            <a:r>
              <a:rPr lang="en-US" dirty="0" err="1">
                <a:solidFill>
                  <a:srgbClr val="000000"/>
                </a:solidFill>
                <a:latin typeface="Menlo" panose="020B0609030804020204" pitchFamily="49" charset="0"/>
              </a:rPr>
              <a:t>.</a:t>
            </a:r>
            <a:r>
              <a:rPr lang="en-US" dirty="0" err="1">
                <a:solidFill>
                  <a:srgbClr val="001080"/>
                </a:solidFill>
                <a:latin typeface="Menlo" panose="020B0609030804020204" pitchFamily="49" charset="0"/>
              </a:rPr>
              <a:t>houses</a:t>
            </a:r>
            <a:r>
              <a:rPr lang="en-US" dirty="0">
                <a:solidFill>
                  <a:srgbClr val="000000"/>
                </a:solidFill>
                <a:latin typeface="Menlo" panose="020B0609030804020204" pitchFamily="49" charset="0"/>
              </a:rPr>
              <a:t>[</a:t>
            </a:r>
            <a:r>
              <a:rPr lang="en-US" dirty="0">
                <a:solidFill>
                  <a:srgbClr val="0070C1"/>
                </a:solidFill>
                <a:latin typeface="Menlo" panose="020B0609030804020204" pitchFamily="49" charset="0"/>
              </a:rPr>
              <a:t>key</a:t>
            </a:r>
            <a:r>
              <a:rPr lang="en-US" dirty="0">
                <a:solidFill>
                  <a:srgbClr val="000000"/>
                </a:solidFill>
                <a:latin typeface="Menlo" panose="020B0609030804020204" pitchFamily="49" charset="0"/>
              </a:rPr>
              <a:t>].</a:t>
            </a:r>
            <a:r>
              <a:rPr lang="en-US" dirty="0">
                <a:solidFill>
                  <a:srgbClr val="001080"/>
                </a:solidFill>
                <a:latin typeface="Menlo" panose="020B0609030804020204" pitchFamily="49" charset="0"/>
              </a:rPr>
              <a:t>points</a:t>
            </a:r>
            <a:r>
              <a:rPr lang="en-US" dirty="0">
                <a:solidFill>
                  <a:srgbClr val="000000"/>
                </a:solidFill>
                <a:latin typeface="Menlo" panose="020B0609030804020204" pitchFamily="49" charset="0"/>
              </a:rPr>
              <a:t> + </a:t>
            </a:r>
            <a:r>
              <a:rPr lang="en-US" dirty="0">
                <a:solidFill>
                  <a:srgbClr val="098658"/>
                </a:solidFill>
                <a:latin typeface="Menlo" panose="020B0609030804020204" pitchFamily="49" charset="0"/>
              </a:rPr>
              <a:t>3</a:t>
            </a:r>
            <a:r>
              <a:rPr lang="en-US" dirty="0">
                <a:solidFill>
                  <a:srgbClr val="000000"/>
                </a:solidFill>
                <a:latin typeface="Menlo" panose="020B0609030804020204" pitchFamily="49" charset="0"/>
              </a:rPr>
              <a:t> </a:t>
            </a:r>
            <a:r>
              <a:rPr lang="en-US" dirty="0">
                <a:solidFill>
                  <a:srgbClr val="008000"/>
                </a:solidFill>
                <a:latin typeface="Menlo" panose="020B0609030804020204" pitchFamily="49" charset="0"/>
              </a:rPr>
              <a:t>// update its `points` property</a:t>
            </a:r>
            <a:endParaRPr lang="en-US" dirty="0">
              <a:solidFill>
                <a:srgbClr val="000000"/>
              </a:solidFill>
              <a:latin typeface="Menlo" panose="020B0609030804020204" pitchFamily="49" charset="0"/>
            </a:endParaRPr>
          </a:p>
          <a:p>
            <a:r>
              <a:rPr lang="en-US" dirty="0">
                <a:solidFill>
                  <a:srgbClr val="000000"/>
                </a:solidFill>
                <a:latin typeface="Menlo" panose="020B0609030804020204" pitchFamily="49" charset="0"/>
              </a:rPr>
              <a:t>}</a:t>
            </a:r>
          </a:p>
          <a:p>
            <a:r>
              <a:rPr lang="en-US" dirty="0">
                <a:solidFill>
                  <a:srgbClr val="000000"/>
                </a:solidFill>
                <a:latin typeface="Menlo" panose="020B0609030804020204" pitchFamily="49" charset="0"/>
              </a:rPr>
              <a:t>}</a:t>
            </a:r>
          </a:p>
          <a:p>
            <a:r>
              <a:rPr lang="en-US" dirty="0">
                <a:solidFill>
                  <a:srgbClr val="000000"/>
                </a:solidFill>
                <a:latin typeface="Menlo" panose="020B0609030804020204" pitchFamily="49" charset="0"/>
              </a:rPr>
              <a:t>}</a:t>
            </a:r>
          </a:p>
          <a:p>
            <a:r>
              <a:rPr lang="en-US" dirty="0">
                <a:solidFill>
                  <a:srgbClr val="000000"/>
                </a:solidFill>
                <a:latin typeface="Menlo" panose="020B0609030804020204" pitchFamily="49" charset="0"/>
              </a:rPr>
              <a:t>}</a:t>
            </a:r>
            <a:endParaRPr lang="en-US"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593737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Create the context -&gt; Kind of store</a:t>
            </a:r>
          </a:p>
          <a:p>
            <a:r>
              <a:rPr lang="en-US" dirty="0"/>
              <a:t>Provide the context value -&gt; Provider</a:t>
            </a:r>
          </a:p>
          <a:p>
            <a:r>
              <a:rPr lang="en-US" dirty="0"/>
              <a:t>Consume the context value =&gt; </a:t>
            </a:r>
          </a:p>
          <a:p>
            <a:endParaRPr lang="en-US" dirty="0"/>
          </a:p>
          <a:p>
            <a:r>
              <a:rPr lang="en-US" dirty="0"/>
              <a:t>There are 3 important pieces to the context API:</a:t>
            </a:r>
          </a:p>
          <a:p>
            <a:pPr lvl="1"/>
            <a:r>
              <a:rPr lang="en-US" sz="1800" dirty="0"/>
              <a:t>The </a:t>
            </a:r>
            <a:r>
              <a:rPr lang="en-US" sz="1800" dirty="0" err="1"/>
              <a:t>React.createContext</a:t>
            </a:r>
            <a:r>
              <a:rPr lang="en-US" sz="1800" dirty="0"/>
              <a:t> function which creates the context</a:t>
            </a:r>
          </a:p>
          <a:p>
            <a:pPr lvl="1"/>
            <a:r>
              <a:rPr lang="en-US" sz="1800" dirty="0"/>
              <a:t>The Provider (returned by </a:t>
            </a:r>
            <a:r>
              <a:rPr lang="en-US" sz="1800" dirty="0" err="1"/>
              <a:t>createContext</a:t>
            </a:r>
            <a:r>
              <a:rPr lang="en-US" sz="1800" dirty="0"/>
              <a:t>) which establishes the “electrical bus” running through a component tree</a:t>
            </a:r>
            <a:br>
              <a:rPr lang="en-US" sz="1800" dirty="0"/>
            </a:br>
            <a:r>
              <a:rPr lang="en-US" sz="1800" dirty="0"/>
              <a:t>The Provider is very similar to React-</a:t>
            </a:r>
            <a:r>
              <a:rPr lang="en-US" sz="1800" dirty="0" err="1"/>
              <a:t>Redux’s</a:t>
            </a:r>
            <a:r>
              <a:rPr lang="en-US" sz="1800" dirty="0"/>
              <a:t> Provider. It accepts a value prop.</a:t>
            </a:r>
            <a:br>
              <a:rPr lang="en-US" sz="1800" dirty="0"/>
            </a:br>
            <a:r>
              <a:rPr lang="en-US" sz="1800" dirty="0"/>
              <a:t>It’ll most likely be an object containing your data and any actions you want to be able to perform on the data</a:t>
            </a:r>
          </a:p>
          <a:p>
            <a:pPr lvl="1"/>
            <a:r>
              <a:rPr lang="en-US" sz="1800" dirty="0"/>
              <a:t>The Consumer (also returned by </a:t>
            </a:r>
            <a:r>
              <a:rPr lang="en-US" sz="1800" dirty="0" err="1"/>
              <a:t>createContext</a:t>
            </a:r>
            <a:r>
              <a:rPr lang="en-US" sz="1800" dirty="0"/>
              <a:t>) which taps into the “electrical bus” to extract the data</a:t>
            </a:r>
            <a:br>
              <a:rPr lang="en-US" sz="1800" dirty="0"/>
            </a:br>
            <a:r>
              <a:rPr lang="en-US" sz="1800" dirty="0"/>
              <a:t>The Consumer works a little bit like React-</a:t>
            </a:r>
            <a:r>
              <a:rPr lang="en-US" sz="1800" dirty="0" err="1"/>
              <a:t>Redux’s</a:t>
            </a:r>
            <a:r>
              <a:rPr lang="en-US" sz="1800" dirty="0"/>
              <a:t> connect function, tapping into the data and making it available to the component that uses it</a:t>
            </a:r>
          </a:p>
          <a:p>
            <a:endParaRPr lang="en-US" sz="1800" dirty="0"/>
          </a:p>
        </p:txBody>
      </p:sp>
      <p:sp>
        <p:nvSpPr>
          <p:cNvPr id="3" name="Title 2"/>
          <p:cNvSpPr>
            <a:spLocks noGrp="1"/>
          </p:cNvSpPr>
          <p:nvPr>
            <p:ph type="title"/>
          </p:nvPr>
        </p:nvSpPr>
        <p:spPr/>
        <p:txBody>
          <a:bodyPr/>
          <a:lstStyle/>
          <a:p>
            <a:r>
              <a:rPr lang="en-US" dirty="0"/>
              <a:t>Steps to create Context</a:t>
            </a:r>
          </a:p>
        </p:txBody>
      </p:sp>
    </p:spTree>
    <p:extLst>
      <p:ext uri="{BB962C8B-B14F-4D97-AF65-F5344CB8AC3E}">
        <p14:creationId xmlns:p14="http://schemas.microsoft.com/office/powerpoint/2010/main" val="926949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23528" y="44624"/>
            <a:ext cx="7632848"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a:t>Create Context</a:t>
            </a:r>
          </a:p>
        </p:txBody>
      </p:sp>
      <p:sp>
        <p:nvSpPr>
          <p:cNvPr id="10" name="Content Placeholder 2"/>
          <p:cNvSpPr>
            <a:spLocks noGrp="1"/>
          </p:cNvSpPr>
          <p:nvPr>
            <p:ph sz="quarter" idx="1"/>
          </p:nvPr>
        </p:nvSpPr>
        <p:spPr>
          <a:xfrm>
            <a:off x="352433" y="938855"/>
            <a:ext cx="8396031" cy="545929"/>
          </a:xfrm>
        </p:spPr>
        <p:txBody>
          <a:bodyPr>
            <a:noAutofit/>
          </a:bodyPr>
          <a:lstStyle/>
          <a:p>
            <a:r>
              <a:rPr lang="en-US" dirty="0" err="1"/>
              <a:t>const</a:t>
            </a:r>
            <a:r>
              <a:rPr lang="en-US" dirty="0"/>
              <a:t> </a:t>
            </a:r>
            <a:r>
              <a:rPr lang="en-US" dirty="0" err="1"/>
              <a:t>MyContext</a:t>
            </a:r>
            <a:r>
              <a:rPr lang="en-US" dirty="0"/>
              <a:t> = </a:t>
            </a:r>
            <a:r>
              <a:rPr lang="en-US" dirty="0" err="1"/>
              <a:t>React.createContext</a:t>
            </a:r>
            <a:r>
              <a:rPr lang="en-US" dirty="0"/>
              <a:t>(</a:t>
            </a:r>
            <a:r>
              <a:rPr lang="en-US" dirty="0" err="1"/>
              <a:t>defaultValue</a:t>
            </a:r>
            <a:r>
              <a:rPr lang="en-US" dirty="0"/>
              <a:t>);</a:t>
            </a:r>
          </a:p>
          <a:p>
            <a:r>
              <a:rPr lang="en-US" dirty="0"/>
              <a:t>Creates a Context object. </a:t>
            </a:r>
          </a:p>
          <a:p>
            <a:r>
              <a:rPr lang="en-US" dirty="0"/>
              <a:t>When React renders a component that subscribes to this Context object it will read the current context value from the closest matching Provider above it in the tree.</a:t>
            </a:r>
          </a:p>
          <a:p>
            <a:r>
              <a:rPr lang="en-US" dirty="0"/>
              <a:t>The </a:t>
            </a:r>
            <a:r>
              <a:rPr lang="en-US" dirty="0" err="1"/>
              <a:t>defaultValue</a:t>
            </a:r>
            <a:r>
              <a:rPr lang="en-US" dirty="0"/>
              <a:t> argument is </a:t>
            </a:r>
            <a:r>
              <a:rPr lang="en-US" b="1" dirty="0"/>
              <a:t>only</a:t>
            </a:r>
            <a:r>
              <a:rPr lang="en-US" dirty="0"/>
              <a:t> used when a component does not have a matching Provider above it in the tree. </a:t>
            </a:r>
          </a:p>
          <a:p>
            <a:r>
              <a:rPr lang="en-US" dirty="0"/>
              <a:t>This can be helpful for testing components in isolation without wrapping them. </a:t>
            </a:r>
            <a:br>
              <a:rPr lang="en-US" dirty="0"/>
            </a:br>
            <a:br>
              <a:rPr lang="en-US" dirty="0"/>
            </a:br>
            <a:r>
              <a:rPr lang="en-US" dirty="0"/>
              <a:t>Note: passing undefined as a Provider value does not cause consuming components to use </a:t>
            </a:r>
            <a:r>
              <a:rPr lang="en-US" dirty="0" err="1"/>
              <a:t>defaultValue</a:t>
            </a:r>
            <a:r>
              <a:rPr lang="en-US" dirty="0"/>
              <a:t>.</a:t>
            </a:r>
          </a:p>
          <a:p>
            <a:pPr marL="0" indent="0">
              <a:buNone/>
            </a:pPr>
            <a:br>
              <a:rPr lang="en-US" b="1" dirty="0"/>
            </a:br>
            <a:endParaRPr lang="en-US" b="1" dirty="0"/>
          </a:p>
          <a:p>
            <a:endParaRPr lang="en-US" dirty="0"/>
          </a:p>
        </p:txBody>
      </p:sp>
    </p:spTree>
    <p:extLst>
      <p:ext uri="{BB962C8B-B14F-4D97-AF65-F5344CB8AC3E}">
        <p14:creationId xmlns:p14="http://schemas.microsoft.com/office/powerpoint/2010/main" val="97447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23528" y="44624"/>
            <a:ext cx="7632848"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a:t>Provide the value</a:t>
            </a:r>
          </a:p>
        </p:txBody>
      </p:sp>
      <p:sp>
        <p:nvSpPr>
          <p:cNvPr id="10" name="Content Placeholder 2"/>
          <p:cNvSpPr>
            <a:spLocks noGrp="1"/>
          </p:cNvSpPr>
          <p:nvPr>
            <p:ph sz="quarter" idx="1"/>
          </p:nvPr>
        </p:nvSpPr>
        <p:spPr>
          <a:xfrm>
            <a:off x="352433" y="938855"/>
            <a:ext cx="8396031" cy="545929"/>
          </a:xfrm>
        </p:spPr>
        <p:txBody>
          <a:bodyPr>
            <a:noAutofit/>
          </a:bodyPr>
          <a:lstStyle/>
          <a:p>
            <a:r>
              <a:rPr lang="en-US" dirty="0"/>
              <a:t>Provide the context value.</a:t>
            </a:r>
            <a:br>
              <a:rPr lang="en-US" dirty="0"/>
            </a:br>
            <a:r>
              <a:rPr lang="en-US" dirty="0"/>
              <a:t>&lt;</a:t>
            </a:r>
            <a:r>
              <a:rPr lang="en-US" dirty="0" err="1"/>
              <a:t>MyContext.Provider</a:t>
            </a:r>
            <a:r>
              <a:rPr lang="en-US" dirty="0"/>
              <a:t> value={/* some value */}&gt;</a:t>
            </a:r>
          </a:p>
          <a:p>
            <a:r>
              <a:rPr lang="en-US" dirty="0"/>
              <a:t>Every Context object comes with a Provider React component that allows consuming components to subscribe to context changes.</a:t>
            </a:r>
          </a:p>
          <a:p>
            <a:r>
              <a:rPr lang="en-US" dirty="0"/>
              <a:t>Accepts a value prop to be passed to consuming components that are descendants of this Provider. One Provider can be connected to many consumers. Providers can be nested to override values deeper within the tree.</a:t>
            </a:r>
          </a:p>
          <a:p>
            <a:r>
              <a:rPr lang="en-US" dirty="0"/>
              <a:t>All consumers that are descendants of a Provider will re-render whenever the Provider’s value prop changes.</a:t>
            </a:r>
          </a:p>
          <a:p>
            <a:endParaRPr lang="en-US" dirty="0"/>
          </a:p>
        </p:txBody>
      </p:sp>
    </p:spTree>
    <p:extLst>
      <p:ext uri="{BB962C8B-B14F-4D97-AF65-F5344CB8AC3E}">
        <p14:creationId xmlns:p14="http://schemas.microsoft.com/office/powerpoint/2010/main" val="127252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23528" y="44624"/>
            <a:ext cx="7632848"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a:t>Consume the value - </a:t>
            </a:r>
            <a:r>
              <a:rPr lang="en-US" dirty="0" err="1"/>
              <a:t>contextType</a:t>
            </a:r>
            <a:endParaRPr lang="en-US" dirty="0"/>
          </a:p>
        </p:txBody>
      </p:sp>
      <p:sp>
        <p:nvSpPr>
          <p:cNvPr id="10" name="Content Placeholder 2"/>
          <p:cNvSpPr>
            <a:spLocks noGrp="1"/>
          </p:cNvSpPr>
          <p:nvPr>
            <p:ph sz="quarter" idx="1"/>
          </p:nvPr>
        </p:nvSpPr>
        <p:spPr>
          <a:xfrm>
            <a:off x="352433" y="764704"/>
            <a:ext cx="8396031" cy="545929"/>
          </a:xfrm>
        </p:spPr>
        <p:txBody>
          <a:bodyPr>
            <a:noAutofit/>
          </a:bodyPr>
          <a:lstStyle/>
          <a:p>
            <a:r>
              <a:rPr lang="en-US" dirty="0"/>
              <a:t>Consume the context value using </a:t>
            </a:r>
            <a:r>
              <a:rPr lang="en-US" dirty="0" err="1"/>
              <a:t>contextType</a:t>
            </a:r>
            <a:r>
              <a:rPr lang="en-US" dirty="0"/>
              <a:t> available at class level</a:t>
            </a:r>
          </a:p>
          <a:p>
            <a:r>
              <a:rPr lang="en-US" dirty="0"/>
              <a:t>The </a:t>
            </a:r>
            <a:r>
              <a:rPr lang="en-US" dirty="0" err="1"/>
              <a:t>contextType</a:t>
            </a:r>
            <a:r>
              <a:rPr lang="en-US" dirty="0"/>
              <a:t> property on a class can be assigned a Context object created by </a:t>
            </a:r>
            <a:r>
              <a:rPr lang="en-US" dirty="0" err="1"/>
              <a:t>React.createContext</a:t>
            </a:r>
            <a:r>
              <a:rPr lang="en-US" dirty="0"/>
              <a:t>(). </a:t>
            </a:r>
          </a:p>
          <a:p>
            <a:r>
              <a:rPr lang="en-US" dirty="0"/>
              <a:t>This lets you consume the nearest current value of that Context type using </a:t>
            </a:r>
            <a:r>
              <a:rPr lang="en-US" dirty="0" err="1"/>
              <a:t>this.context</a:t>
            </a:r>
            <a:r>
              <a:rPr lang="en-US" dirty="0"/>
              <a:t>. You can reference this in any of the lifecycle methods including the render function.</a:t>
            </a:r>
          </a:p>
          <a:p>
            <a:endParaRPr lang="en-US" dirty="0"/>
          </a:p>
          <a:p>
            <a:endParaRPr lang="en-US" dirty="0"/>
          </a:p>
          <a:p>
            <a:endParaRPr lang="en-US" dirty="0"/>
          </a:p>
        </p:txBody>
      </p:sp>
      <p:sp>
        <p:nvSpPr>
          <p:cNvPr id="4" name="Rectangle 3">
            <a:extLst>
              <a:ext uri="{FF2B5EF4-FFF2-40B4-BE49-F238E27FC236}">
                <a16:creationId xmlns:a16="http://schemas.microsoft.com/office/drawing/2014/main" id="{1C651BDE-415C-4643-B33C-27AD358F1BC0}"/>
              </a:ext>
            </a:extLst>
          </p:cNvPr>
          <p:cNvSpPr/>
          <p:nvPr/>
        </p:nvSpPr>
        <p:spPr>
          <a:xfrm>
            <a:off x="1043608" y="2708920"/>
            <a:ext cx="7496439" cy="3877985"/>
          </a:xfrm>
          <a:prstGeom prst="rect">
            <a:avLst/>
          </a:prstGeom>
        </p:spPr>
        <p:txBody>
          <a:bodyPr wrap="square">
            <a:spAutoFit/>
          </a:bodyPr>
          <a:lstStyle/>
          <a:p>
            <a:r>
              <a:rPr lang="en-US" sz="1600" dirty="0"/>
              <a:t>class </a:t>
            </a:r>
            <a:r>
              <a:rPr lang="en-US" sz="1600" dirty="0" err="1"/>
              <a:t>MyClass</a:t>
            </a:r>
            <a:r>
              <a:rPr lang="en-US" sz="1600" dirty="0"/>
              <a:t> extends </a:t>
            </a:r>
            <a:r>
              <a:rPr lang="en-US" sz="1600" dirty="0" err="1"/>
              <a:t>React.Component</a:t>
            </a:r>
            <a:r>
              <a:rPr lang="en-US" sz="1600" dirty="0"/>
              <a:t> { </a:t>
            </a:r>
          </a:p>
          <a:p>
            <a:r>
              <a:rPr lang="en-US" sz="1600" dirty="0"/>
              <a:t>	</a:t>
            </a:r>
            <a:r>
              <a:rPr lang="en-US" sz="1600" dirty="0" err="1"/>
              <a:t>componentDidMount</a:t>
            </a:r>
            <a:r>
              <a:rPr lang="en-US" sz="1600" dirty="0"/>
              <a:t>() { </a:t>
            </a:r>
          </a:p>
          <a:p>
            <a:r>
              <a:rPr lang="en-US" sz="1600" dirty="0"/>
              <a:t>		let value = </a:t>
            </a:r>
            <a:r>
              <a:rPr lang="en-US" sz="1600" dirty="0" err="1"/>
              <a:t>this.context</a:t>
            </a:r>
            <a:r>
              <a:rPr lang="en-US" sz="1600" dirty="0"/>
              <a:t>; </a:t>
            </a:r>
          </a:p>
          <a:p>
            <a:r>
              <a:rPr lang="en-US" sz="1600" dirty="0"/>
              <a:t>	/* perform a side-effect at mount using the value of </a:t>
            </a:r>
            <a:r>
              <a:rPr lang="en-US" sz="1600" dirty="0" err="1"/>
              <a:t>MyContext</a:t>
            </a:r>
            <a:r>
              <a:rPr lang="en-US" sz="1600" dirty="0"/>
              <a:t> */ </a:t>
            </a:r>
          </a:p>
          <a:p>
            <a:r>
              <a:rPr lang="en-US" sz="1600" dirty="0"/>
              <a:t>	} </a:t>
            </a:r>
          </a:p>
          <a:p>
            <a:r>
              <a:rPr lang="en-US" sz="1600" dirty="0"/>
              <a:t>	</a:t>
            </a:r>
            <a:r>
              <a:rPr lang="en-US" sz="1600" dirty="0" err="1"/>
              <a:t>componentDidUpdate</a:t>
            </a:r>
            <a:r>
              <a:rPr lang="en-US" sz="1600" dirty="0"/>
              <a:t>() { </a:t>
            </a:r>
          </a:p>
          <a:p>
            <a:r>
              <a:rPr lang="en-US" sz="1600" dirty="0"/>
              <a:t>		let value = </a:t>
            </a:r>
            <a:r>
              <a:rPr lang="en-US" sz="1600" dirty="0" err="1"/>
              <a:t>this.context</a:t>
            </a:r>
            <a:r>
              <a:rPr lang="en-US" sz="1600" dirty="0"/>
              <a:t>;  }</a:t>
            </a:r>
          </a:p>
          <a:p>
            <a:r>
              <a:rPr lang="en-US" sz="1600" dirty="0"/>
              <a:t>	</a:t>
            </a:r>
            <a:r>
              <a:rPr lang="en-US" sz="1600" dirty="0" err="1"/>
              <a:t>componentWillUnmount</a:t>
            </a:r>
            <a:r>
              <a:rPr lang="en-US" sz="1600" dirty="0"/>
              <a:t>() { </a:t>
            </a:r>
          </a:p>
          <a:p>
            <a:r>
              <a:rPr lang="en-US" sz="1600" dirty="0"/>
              <a:t>		let value = </a:t>
            </a:r>
            <a:r>
              <a:rPr lang="en-US" sz="1600" dirty="0" err="1"/>
              <a:t>this.context</a:t>
            </a:r>
            <a:r>
              <a:rPr lang="en-US" sz="1600" dirty="0"/>
              <a:t>;} </a:t>
            </a:r>
          </a:p>
          <a:p>
            <a:r>
              <a:rPr lang="en-US" sz="1600" dirty="0"/>
              <a:t>	render() { </a:t>
            </a:r>
          </a:p>
          <a:p>
            <a:r>
              <a:rPr lang="en-US" sz="1600" dirty="0"/>
              <a:t>		let value = </a:t>
            </a:r>
            <a:r>
              <a:rPr lang="en-US" sz="1600" dirty="0" err="1"/>
              <a:t>this.context</a:t>
            </a:r>
            <a:r>
              <a:rPr lang="en-US" sz="1600" dirty="0"/>
              <a:t>; </a:t>
            </a:r>
          </a:p>
          <a:p>
            <a:r>
              <a:rPr lang="en-US" sz="1600" dirty="0"/>
              <a:t>	/* render something based on the value of </a:t>
            </a:r>
            <a:r>
              <a:rPr lang="en-US" sz="1600" dirty="0" err="1"/>
              <a:t>MyContext</a:t>
            </a:r>
            <a:r>
              <a:rPr lang="en-US" sz="1600" dirty="0"/>
              <a:t> */ </a:t>
            </a:r>
          </a:p>
          <a:p>
            <a:r>
              <a:rPr lang="en-US" sz="1600" dirty="0"/>
              <a:t>	} </a:t>
            </a:r>
          </a:p>
          <a:p>
            <a:r>
              <a:rPr lang="en-US" sz="1600" dirty="0"/>
              <a:t>} </a:t>
            </a:r>
          </a:p>
          <a:p>
            <a:r>
              <a:rPr lang="en-US" sz="1600" dirty="0" err="1"/>
              <a:t>MyClass.contextType</a:t>
            </a:r>
            <a:r>
              <a:rPr lang="en-US" sz="1600" dirty="0"/>
              <a:t> = </a:t>
            </a:r>
            <a:r>
              <a:rPr lang="en-US" sz="1600" dirty="0" err="1"/>
              <a:t>MyContext</a:t>
            </a:r>
            <a:r>
              <a:rPr lang="en-US" sz="1600" dirty="0"/>
              <a:t>;</a:t>
            </a:r>
          </a:p>
        </p:txBody>
      </p:sp>
    </p:spTree>
    <p:extLst>
      <p:ext uri="{BB962C8B-B14F-4D97-AF65-F5344CB8AC3E}">
        <p14:creationId xmlns:p14="http://schemas.microsoft.com/office/powerpoint/2010/main" val="244154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23528" y="44624"/>
            <a:ext cx="7632848"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a:t>Consume the value – using component</a:t>
            </a:r>
          </a:p>
        </p:txBody>
      </p:sp>
      <p:sp>
        <p:nvSpPr>
          <p:cNvPr id="10" name="Content Placeholder 2"/>
          <p:cNvSpPr>
            <a:spLocks noGrp="1"/>
          </p:cNvSpPr>
          <p:nvPr>
            <p:ph sz="quarter" idx="1"/>
          </p:nvPr>
        </p:nvSpPr>
        <p:spPr>
          <a:xfrm>
            <a:off x="352433" y="764704"/>
            <a:ext cx="8396031" cy="545929"/>
          </a:xfrm>
        </p:spPr>
        <p:txBody>
          <a:bodyPr>
            <a:noAutofit/>
          </a:bodyPr>
          <a:lstStyle/>
          <a:p>
            <a:r>
              <a:rPr lang="en-US" dirty="0"/>
              <a:t>A React component that subscribes to context changes. This lets you subscribe to a context within a function component.</a:t>
            </a:r>
          </a:p>
          <a:p>
            <a:r>
              <a:rPr lang="en-US" dirty="0"/>
              <a:t>Requires a function as a child. The function receives the current context value and returns a React node. The value argument passed to the function will be equal to the value prop of the closest Provider for this context above in the tree. If there is no Provider for this context above, the value argument will be equal to the </a:t>
            </a:r>
            <a:r>
              <a:rPr lang="en-US" dirty="0" err="1"/>
              <a:t>defaultValue</a:t>
            </a:r>
            <a:r>
              <a:rPr lang="en-US" dirty="0"/>
              <a:t> that was passed to </a:t>
            </a:r>
            <a:r>
              <a:rPr lang="en-US" dirty="0" err="1"/>
              <a:t>createContext</a:t>
            </a:r>
            <a:r>
              <a:rPr lang="en-US" dirty="0"/>
              <a:t>().</a:t>
            </a:r>
          </a:p>
        </p:txBody>
      </p:sp>
      <p:sp>
        <p:nvSpPr>
          <p:cNvPr id="3" name="Rectangle 2">
            <a:extLst>
              <a:ext uri="{FF2B5EF4-FFF2-40B4-BE49-F238E27FC236}">
                <a16:creationId xmlns:a16="http://schemas.microsoft.com/office/drawing/2014/main" id="{F36AE310-D634-0147-8EB6-472A8AAEAFFB}"/>
              </a:ext>
            </a:extLst>
          </p:cNvPr>
          <p:cNvSpPr/>
          <p:nvPr/>
        </p:nvSpPr>
        <p:spPr>
          <a:xfrm>
            <a:off x="1403648" y="3429000"/>
            <a:ext cx="6984776" cy="2031325"/>
          </a:xfrm>
          <a:prstGeom prst="rect">
            <a:avLst/>
          </a:prstGeom>
        </p:spPr>
        <p:txBody>
          <a:bodyPr wrap="square">
            <a:spAutoFit/>
          </a:bodyPr>
          <a:lstStyle/>
          <a:p>
            <a:r>
              <a:rPr lang="en-US" dirty="0"/>
              <a:t>&lt;</a:t>
            </a:r>
            <a:r>
              <a:rPr lang="en-US" dirty="0" err="1"/>
              <a:t>MyContext.Consumer</a:t>
            </a:r>
            <a:r>
              <a:rPr lang="en-US" dirty="0"/>
              <a:t>&gt; </a:t>
            </a:r>
          </a:p>
          <a:p>
            <a:r>
              <a:rPr lang="en-US" dirty="0"/>
              <a:t>	{value =&gt; /* render something based on the context value */} </a:t>
            </a:r>
          </a:p>
          <a:p>
            <a:r>
              <a:rPr lang="en-US" dirty="0"/>
              <a:t>&lt;/</a:t>
            </a:r>
            <a:r>
              <a:rPr lang="en-US" dirty="0" err="1"/>
              <a:t>MyContext.Consumer</a:t>
            </a:r>
            <a:r>
              <a:rPr lang="en-US" dirty="0"/>
              <a:t>&gt;</a:t>
            </a:r>
          </a:p>
          <a:p>
            <a:endParaRPr lang="en-US" dirty="0"/>
          </a:p>
          <a:p>
            <a:r>
              <a:rPr lang="en-US" dirty="0"/>
              <a:t>OR USING HOOKS</a:t>
            </a:r>
          </a:p>
          <a:p>
            <a:endParaRPr lang="en-US" dirty="0"/>
          </a:p>
          <a:p>
            <a:r>
              <a:rPr lang="en-US" dirty="0" err="1"/>
              <a:t>Const</a:t>
            </a:r>
            <a:r>
              <a:rPr lang="en-US" dirty="0"/>
              <a:t> {</a:t>
            </a:r>
            <a:r>
              <a:rPr lang="en-US" dirty="0" err="1"/>
              <a:t>contextvalue</a:t>
            </a:r>
            <a:r>
              <a:rPr lang="en-US" dirty="0"/>
              <a:t>. </a:t>
            </a:r>
            <a:r>
              <a:rPr lang="en-US" dirty="0" err="1"/>
              <a:t>contextfunction</a:t>
            </a:r>
            <a:r>
              <a:rPr lang="en-US" dirty="0"/>
              <a:t>} = </a:t>
            </a:r>
            <a:r>
              <a:rPr lang="en-US" dirty="0" err="1"/>
              <a:t>useContext</a:t>
            </a:r>
            <a:r>
              <a:rPr lang="en-US" dirty="0"/>
              <a:t>(</a:t>
            </a:r>
            <a:r>
              <a:rPr lang="en-US" dirty="0" err="1"/>
              <a:t>MyContext</a:t>
            </a:r>
            <a:r>
              <a:rPr lang="en-US" dirty="0"/>
              <a:t>)</a:t>
            </a:r>
          </a:p>
        </p:txBody>
      </p:sp>
    </p:spTree>
    <p:extLst>
      <p:ext uri="{BB962C8B-B14F-4D97-AF65-F5344CB8AC3E}">
        <p14:creationId xmlns:p14="http://schemas.microsoft.com/office/powerpoint/2010/main" val="351425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23528" y="44624"/>
            <a:ext cx="7632848"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a:effectLst/>
              </a:rPr>
              <a:t>Updating Context from a Nested Component</a:t>
            </a:r>
          </a:p>
        </p:txBody>
      </p:sp>
      <p:sp>
        <p:nvSpPr>
          <p:cNvPr id="10" name="Content Placeholder 2"/>
          <p:cNvSpPr>
            <a:spLocks noGrp="1"/>
          </p:cNvSpPr>
          <p:nvPr>
            <p:ph sz="quarter" idx="1"/>
          </p:nvPr>
        </p:nvSpPr>
        <p:spPr>
          <a:xfrm>
            <a:off x="352433" y="764704"/>
            <a:ext cx="8396031" cy="545929"/>
          </a:xfrm>
        </p:spPr>
        <p:txBody>
          <a:bodyPr>
            <a:noAutofit/>
          </a:bodyPr>
          <a:lstStyle/>
          <a:p>
            <a:r>
              <a:rPr lang="en-US" dirty="0"/>
              <a:t>It is often necessary to update the context from a component that is nested somewhere deeply in the component tree. </a:t>
            </a:r>
          </a:p>
          <a:p>
            <a:r>
              <a:rPr lang="en-US" dirty="0"/>
              <a:t>In this case you can pass a function down through the context to allow consumers to update the context:</a:t>
            </a:r>
          </a:p>
          <a:p>
            <a:r>
              <a:rPr lang="en-US" dirty="0"/>
              <a:t>// Make sure the shape of the default value passed to // </a:t>
            </a:r>
            <a:r>
              <a:rPr lang="en-US" dirty="0" err="1"/>
              <a:t>createContext</a:t>
            </a:r>
            <a:r>
              <a:rPr lang="en-US" dirty="0"/>
              <a:t> matches the shape that the consumers expect! </a:t>
            </a:r>
            <a:br>
              <a:rPr lang="en-US" dirty="0"/>
            </a:br>
            <a:r>
              <a:rPr lang="en-US" dirty="0"/>
              <a:t>export </a:t>
            </a:r>
            <a:r>
              <a:rPr lang="en-US" dirty="0" err="1"/>
              <a:t>const</a:t>
            </a:r>
            <a:r>
              <a:rPr lang="en-US" dirty="0"/>
              <a:t> </a:t>
            </a:r>
            <a:r>
              <a:rPr lang="en-US" dirty="0" err="1"/>
              <a:t>MyContext</a:t>
            </a:r>
            <a:r>
              <a:rPr lang="en-US" dirty="0"/>
              <a:t> = </a:t>
            </a:r>
            <a:r>
              <a:rPr lang="en-US" dirty="0" err="1"/>
              <a:t>React.createContext</a:t>
            </a:r>
            <a:r>
              <a:rPr lang="en-US" dirty="0"/>
              <a:t>({ theme: </a:t>
            </a:r>
            <a:r>
              <a:rPr lang="en-US" dirty="0" err="1"/>
              <a:t>themes.dark</a:t>
            </a:r>
            <a:r>
              <a:rPr lang="en-US" dirty="0"/>
              <a:t>, </a:t>
            </a:r>
            <a:r>
              <a:rPr lang="en-US" dirty="0" err="1"/>
              <a:t>toggleTheme</a:t>
            </a:r>
            <a:r>
              <a:rPr lang="en-US" dirty="0"/>
              <a:t>: () =&gt; {},});</a:t>
            </a:r>
          </a:p>
        </p:txBody>
      </p:sp>
    </p:spTree>
    <p:extLst>
      <p:ext uri="{BB962C8B-B14F-4D97-AF65-F5344CB8AC3E}">
        <p14:creationId xmlns:p14="http://schemas.microsoft.com/office/powerpoint/2010/main" val="278689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23528" y="44624"/>
            <a:ext cx="7632848"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a:effectLst/>
              </a:rPr>
              <a:t>Context Example</a:t>
            </a:r>
          </a:p>
        </p:txBody>
      </p:sp>
      <p:sp>
        <p:nvSpPr>
          <p:cNvPr id="10" name="Content Placeholder 2"/>
          <p:cNvSpPr>
            <a:spLocks noGrp="1"/>
          </p:cNvSpPr>
          <p:nvPr>
            <p:ph sz="quarter" idx="1"/>
          </p:nvPr>
        </p:nvSpPr>
        <p:spPr>
          <a:xfrm>
            <a:off x="352433" y="764704"/>
            <a:ext cx="5947759" cy="2088232"/>
          </a:xfrm>
        </p:spPr>
        <p:txBody>
          <a:bodyPr>
            <a:noAutofit/>
          </a:bodyPr>
          <a:lstStyle/>
          <a:p>
            <a:r>
              <a:rPr lang="en-US" dirty="0"/>
              <a:t>Create a </a:t>
            </a:r>
            <a:r>
              <a:rPr lang="en-US" dirty="0" err="1"/>
              <a:t>ThemeContext.js</a:t>
            </a:r>
            <a:r>
              <a:rPr lang="en-US" dirty="0"/>
              <a:t> file as follows:</a:t>
            </a:r>
            <a:br>
              <a:rPr lang="en-US" dirty="0"/>
            </a:br>
            <a:endParaRPr lang="en-US" dirty="0"/>
          </a:p>
          <a:p>
            <a:r>
              <a:rPr lang="en-US" dirty="0"/>
              <a:t>Create a </a:t>
            </a:r>
            <a:r>
              <a:rPr lang="en-US" dirty="0" err="1"/>
              <a:t>ThemedButton.js</a:t>
            </a:r>
            <a:r>
              <a:rPr lang="en-US" dirty="0"/>
              <a:t> file as follows:</a:t>
            </a:r>
          </a:p>
          <a:p>
            <a:r>
              <a:rPr lang="en-US" dirty="0"/>
              <a:t>To get the reference of the context created in a class component use the </a:t>
            </a:r>
            <a:r>
              <a:rPr lang="en-US" dirty="0" err="1"/>
              <a:t>contextType</a:t>
            </a:r>
            <a:endParaRPr lang="en-US" dirty="0"/>
          </a:p>
        </p:txBody>
      </p:sp>
      <p:sp>
        <p:nvSpPr>
          <p:cNvPr id="2" name="Rectangle 1">
            <a:extLst>
              <a:ext uri="{FF2B5EF4-FFF2-40B4-BE49-F238E27FC236}">
                <a16:creationId xmlns:a16="http://schemas.microsoft.com/office/drawing/2014/main" id="{45F0193F-7102-5F4C-8DA1-BB0297FF1116}"/>
              </a:ext>
            </a:extLst>
          </p:cNvPr>
          <p:cNvSpPr/>
          <p:nvPr/>
        </p:nvSpPr>
        <p:spPr>
          <a:xfrm>
            <a:off x="611560" y="2827346"/>
            <a:ext cx="5832648" cy="2554545"/>
          </a:xfrm>
          <a:prstGeom prst="rect">
            <a:avLst/>
          </a:prstGeom>
        </p:spPr>
        <p:txBody>
          <a:bodyPr wrap="square">
            <a:spAutoFit/>
          </a:bodyPr>
          <a:lstStyle/>
          <a:p>
            <a:r>
              <a:rPr lang="en-US" sz="1600" dirty="0">
                <a:solidFill>
                  <a:srgbClr val="AF00DB"/>
                </a:solidFill>
                <a:latin typeface="Calibri" panose="020F0502020204030204" pitchFamily="34" charset="0"/>
                <a:cs typeface="Calibri" panose="020F0502020204030204" pitchFamily="34" charset="0"/>
              </a:rPr>
              <a:t>export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AF00DB"/>
                </a:solidFill>
                <a:latin typeface="Calibri" panose="020F0502020204030204" pitchFamily="34" charset="0"/>
                <a:cs typeface="Calibri" panose="020F0502020204030204" pitchFamily="34" charset="0"/>
              </a:rPr>
              <a:t>default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00FF"/>
                </a:solidFill>
                <a:latin typeface="Calibri" panose="020F0502020204030204" pitchFamily="34" charset="0"/>
                <a:cs typeface="Calibri" panose="020F0502020204030204" pitchFamily="34" charset="0"/>
              </a:rPr>
              <a:t>class</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267F99"/>
                </a:solidFill>
                <a:latin typeface="Calibri" panose="020F0502020204030204" pitchFamily="34" charset="0"/>
                <a:cs typeface="Calibri" panose="020F0502020204030204" pitchFamily="34" charset="0"/>
              </a:rPr>
              <a:t>ThemedButton</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00FF"/>
                </a:solidFill>
                <a:latin typeface="Calibri" panose="020F0502020204030204" pitchFamily="34" charset="0"/>
                <a:cs typeface="Calibri" panose="020F0502020204030204" pitchFamily="34" charset="0"/>
              </a:rPr>
              <a:t>extends</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267F99"/>
                </a:solidFill>
                <a:latin typeface="Calibri" panose="020F0502020204030204" pitchFamily="34" charset="0"/>
                <a:cs typeface="Calibri" panose="020F0502020204030204" pitchFamily="34" charset="0"/>
              </a:rPr>
              <a:t>Component</a:t>
            </a:r>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795E26"/>
                </a:solidFill>
                <a:latin typeface="Calibri" panose="020F0502020204030204" pitchFamily="34" charset="0"/>
                <a:cs typeface="Calibri" panose="020F0502020204030204" pitchFamily="34" charset="0"/>
              </a:rPr>
              <a:t>render</a:t>
            </a:r>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0000FF"/>
                </a:solidFill>
                <a:latin typeface="Calibri" panose="020F0502020204030204" pitchFamily="34" charset="0"/>
                <a:cs typeface="Calibri" panose="020F0502020204030204" pitchFamily="34" charset="0"/>
              </a:rPr>
              <a:t>let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1080"/>
                </a:solidFill>
                <a:latin typeface="Calibri" panose="020F0502020204030204" pitchFamily="34" charset="0"/>
                <a:cs typeface="Calibri" panose="020F0502020204030204" pitchFamily="34" charset="0"/>
              </a:rPr>
              <a:t>props</a:t>
            </a:r>
            <a:r>
              <a:rPr lang="en-US" sz="1600" dirty="0">
                <a:solidFill>
                  <a:srgbClr val="000000"/>
                </a:solidFill>
                <a:latin typeface="Calibri" panose="020F0502020204030204" pitchFamily="34" charset="0"/>
                <a:cs typeface="Calibri" panose="020F0502020204030204" pitchFamily="34" charset="0"/>
              </a:rPr>
              <a:t> = </a:t>
            </a:r>
            <a:r>
              <a:rPr lang="en-US" sz="1600" dirty="0" err="1">
                <a:solidFill>
                  <a:srgbClr val="0000FF"/>
                </a:solidFill>
                <a:latin typeface="Calibri" panose="020F0502020204030204" pitchFamily="34" charset="0"/>
                <a:cs typeface="Calibri" panose="020F0502020204030204" pitchFamily="34" charset="0"/>
              </a:rPr>
              <a:t>this</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70C1"/>
                </a:solidFill>
                <a:latin typeface="Calibri" panose="020F0502020204030204" pitchFamily="34" charset="0"/>
                <a:cs typeface="Calibri" panose="020F0502020204030204" pitchFamily="34" charset="0"/>
              </a:rPr>
              <a:t>props</a:t>
            </a:r>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00FF"/>
                </a:solidFill>
                <a:latin typeface="Calibri" panose="020F0502020204030204" pitchFamily="34" charset="0"/>
                <a:cs typeface="Calibri" panose="020F0502020204030204" pitchFamily="34" charset="0"/>
              </a:rPr>
              <a:t>let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1080"/>
                </a:solidFill>
                <a:latin typeface="Calibri" panose="020F0502020204030204" pitchFamily="34" charset="0"/>
                <a:cs typeface="Calibri" panose="020F0502020204030204" pitchFamily="34" charset="0"/>
              </a:rPr>
              <a:t>theme</a:t>
            </a:r>
            <a:r>
              <a:rPr lang="en-US" sz="1600" dirty="0">
                <a:solidFill>
                  <a:srgbClr val="000000"/>
                </a:solidFill>
                <a:latin typeface="Calibri" panose="020F0502020204030204" pitchFamily="34" charset="0"/>
                <a:cs typeface="Calibri" panose="020F0502020204030204" pitchFamily="34" charset="0"/>
              </a:rPr>
              <a:t> = </a:t>
            </a:r>
            <a:r>
              <a:rPr lang="en-US" sz="1600" dirty="0" err="1">
                <a:solidFill>
                  <a:srgbClr val="0000FF"/>
                </a:solidFill>
                <a:latin typeface="Calibri" panose="020F0502020204030204" pitchFamily="34" charset="0"/>
                <a:cs typeface="Calibri" panose="020F0502020204030204" pitchFamily="34" charset="0"/>
              </a:rPr>
              <a:t>this</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context</a:t>
            </a:r>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AF00DB"/>
                </a:solidFill>
                <a:latin typeface="Calibri" panose="020F0502020204030204" pitchFamily="34" charset="0"/>
                <a:cs typeface="Calibri" panose="020F0502020204030204" pitchFamily="34" charset="0"/>
              </a:rPr>
              <a:t>return</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800000"/>
                </a:solidFill>
                <a:latin typeface="Calibri" panose="020F0502020204030204" pitchFamily="34" charset="0"/>
                <a:cs typeface="Calibri" panose="020F0502020204030204" pitchFamily="34" charset="0"/>
              </a:rPr>
              <a:t>&lt;div&gt;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800000"/>
                </a:solidFill>
                <a:latin typeface="Calibri" panose="020F0502020204030204" pitchFamily="34" charset="0"/>
                <a:cs typeface="Calibri" panose="020F0502020204030204" pitchFamily="34" charset="0"/>
              </a:rPr>
              <a:t>&lt;button</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00FF"/>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1080"/>
                </a:solidFill>
                <a:latin typeface="Calibri" panose="020F0502020204030204" pitchFamily="34" charset="0"/>
                <a:cs typeface="Calibri" panose="020F0502020204030204" pitchFamily="34" charset="0"/>
              </a:rPr>
              <a:t>props</a:t>
            </a:r>
            <a:r>
              <a:rPr lang="en-US" sz="1600" dirty="0">
                <a:solidFill>
                  <a:srgbClr val="0000FF"/>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FF0000"/>
                </a:solidFill>
                <a:latin typeface="Calibri" panose="020F0502020204030204" pitchFamily="34" charset="0"/>
                <a:cs typeface="Calibri" panose="020F0502020204030204" pitchFamily="34" charset="0"/>
              </a:rPr>
              <a:t>style</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00FF"/>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backgroundColor:theme</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background</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00FF"/>
                </a:solidFill>
                <a:latin typeface="Calibri" panose="020F0502020204030204" pitchFamily="34" charset="0"/>
                <a:cs typeface="Calibri" panose="020F0502020204030204" pitchFamily="34" charset="0"/>
              </a:rPr>
              <a:t>}</a:t>
            </a:r>
            <a:r>
              <a:rPr lang="en-US" sz="1600" dirty="0">
                <a:solidFill>
                  <a:srgbClr val="800000"/>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800000"/>
                </a:solidFill>
                <a:latin typeface="Calibri" panose="020F0502020204030204" pitchFamily="34" charset="0"/>
                <a:cs typeface="Calibri" panose="020F0502020204030204" pitchFamily="34" charset="0"/>
              </a:rPr>
              <a:t>&lt;/button&gt;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800000"/>
                </a:solidFill>
                <a:latin typeface="Calibri" panose="020F0502020204030204" pitchFamily="34" charset="0"/>
                <a:cs typeface="Calibri" panose="020F0502020204030204" pitchFamily="34" charset="0"/>
              </a:rPr>
              <a:t>&lt;/div&gt;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000000"/>
                </a:solidFill>
                <a:latin typeface="Calibri" panose="020F0502020204030204" pitchFamily="34" charset="0"/>
                <a:cs typeface="Calibri" panose="020F0502020204030204" pitchFamily="34" charset="0"/>
              </a:rPr>
              <a:t>)}}</a:t>
            </a:r>
            <a:br>
              <a:rPr lang="en-US" sz="1600" dirty="0">
                <a:solidFill>
                  <a:srgbClr val="000000"/>
                </a:solidFill>
                <a:latin typeface="Calibri" panose="020F0502020204030204" pitchFamily="34" charset="0"/>
                <a:cs typeface="Calibri" panose="020F0502020204030204" pitchFamily="34" charset="0"/>
              </a:rPr>
            </a:br>
            <a:r>
              <a:rPr lang="en-US" sz="1600" dirty="0" err="1">
                <a:solidFill>
                  <a:srgbClr val="267F99"/>
                </a:solidFill>
                <a:latin typeface="Calibri" panose="020F0502020204030204" pitchFamily="34" charset="0"/>
                <a:cs typeface="Calibri" panose="020F0502020204030204" pitchFamily="34" charset="0"/>
              </a:rPr>
              <a:t>ThemedButton</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contextType</a:t>
            </a:r>
            <a:r>
              <a:rPr lang="en-US" sz="1600" dirty="0">
                <a:solidFill>
                  <a:srgbClr val="000000"/>
                </a:solidFill>
                <a:latin typeface="Calibri" panose="020F0502020204030204" pitchFamily="34" charset="0"/>
                <a:cs typeface="Calibri" panose="020F0502020204030204" pitchFamily="34" charset="0"/>
              </a:rPr>
              <a:t> = </a:t>
            </a:r>
            <a:r>
              <a:rPr lang="en-US" sz="1600" dirty="0" err="1">
                <a:solidFill>
                  <a:srgbClr val="0070C1"/>
                </a:solidFill>
                <a:latin typeface="Calibri" panose="020F0502020204030204" pitchFamily="34" charset="0"/>
                <a:cs typeface="Calibri" panose="020F0502020204030204" pitchFamily="34" charset="0"/>
              </a:rPr>
              <a:t>ThemeContext</a:t>
            </a:r>
            <a:endParaRPr lang="en-US" sz="1600" b="0" dirty="0">
              <a:solidFill>
                <a:srgbClr val="000000"/>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6DEA242B-B5E2-C244-B6CE-61CC02CEC9FB}"/>
              </a:ext>
            </a:extLst>
          </p:cNvPr>
          <p:cNvSpPr/>
          <p:nvPr/>
        </p:nvSpPr>
        <p:spPr>
          <a:xfrm>
            <a:off x="6122200" y="432346"/>
            <a:ext cx="2689143" cy="3539430"/>
          </a:xfrm>
          <a:prstGeom prst="rect">
            <a:avLst/>
          </a:prstGeom>
        </p:spPr>
        <p:txBody>
          <a:bodyPr wrap="square">
            <a:spAutoFit/>
          </a:bodyPr>
          <a:lstStyle/>
          <a:p>
            <a:r>
              <a:rPr lang="en-US" sz="1600" dirty="0">
                <a:solidFill>
                  <a:srgbClr val="AF00DB"/>
                </a:solidFill>
                <a:latin typeface="Calibri" panose="020F0502020204030204" pitchFamily="34" charset="0"/>
                <a:cs typeface="Calibri" panose="020F0502020204030204" pitchFamily="34" charset="0"/>
              </a:rPr>
              <a:t>export</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0000FF"/>
                </a:solidFill>
                <a:latin typeface="Calibri" panose="020F0502020204030204" pitchFamily="34" charset="0"/>
                <a:cs typeface="Calibri" panose="020F0502020204030204" pitchFamily="34" charset="0"/>
              </a:rPr>
              <a:t>const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70C1"/>
                </a:solidFill>
                <a:latin typeface="Calibri" panose="020F0502020204030204" pitchFamily="34" charset="0"/>
                <a:cs typeface="Calibri" panose="020F0502020204030204" pitchFamily="34" charset="0"/>
              </a:rPr>
              <a:t>themes</a:t>
            </a:r>
            <a:r>
              <a:rPr lang="en-US" sz="1600" dirty="0">
                <a:solidFill>
                  <a:srgbClr val="000000"/>
                </a:solidFill>
                <a:latin typeface="Calibri" panose="020F0502020204030204" pitchFamily="34" charset="0"/>
                <a:cs typeface="Calibri" panose="020F0502020204030204" pitchFamily="34" charset="0"/>
              </a:rPr>
              <a:t> = {</a:t>
            </a:r>
          </a:p>
          <a:p>
            <a:r>
              <a:rPr lang="en-US" sz="1600" dirty="0">
                <a:solidFill>
                  <a:srgbClr val="001080"/>
                </a:solidFill>
                <a:latin typeface="Calibri" panose="020F0502020204030204" pitchFamily="34" charset="0"/>
                <a:cs typeface="Calibri" panose="020F0502020204030204" pitchFamily="34" charset="0"/>
              </a:rPr>
              <a:t>light:</a:t>
            </a:r>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001080"/>
                </a:solidFill>
                <a:latin typeface="Calibri" panose="020F0502020204030204" pitchFamily="34" charset="0"/>
                <a:cs typeface="Calibri" panose="020F0502020204030204" pitchFamily="34" charset="0"/>
              </a:rPr>
              <a:t>foreground:</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A31515"/>
                </a:solidFill>
                <a:latin typeface="Calibri" panose="020F0502020204030204" pitchFamily="34" charset="0"/>
                <a:cs typeface="Calibri" panose="020F0502020204030204" pitchFamily="34" charset="0"/>
              </a:rPr>
              <a:t>'#000000'</a:t>
            </a:r>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1080"/>
                </a:solidFill>
                <a:latin typeface="Calibri" panose="020F0502020204030204" pitchFamily="34" charset="0"/>
                <a:cs typeface="Calibri" panose="020F0502020204030204" pitchFamily="34" charset="0"/>
              </a:rPr>
              <a:t>background:</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A31515"/>
                </a:solidFill>
                <a:latin typeface="Calibri" panose="020F0502020204030204" pitchFamily="34" charset="0"/>
                <a:cs typeface="Calibri" panose="020F0502020204030204" pitchFamily="34" charset="0"/>
              </a:rPr>
              <a:t>'#</a:t>
            </a:r>
            <a:r>
              <a:rPr lang="en-US" sz="1600" dirty="0" err="1">
                <a:solidFill>
                  <a:srgbClr val="A31515"/>
                </a:solidFill>
                <a:latin typeface="Calibri" panose="020F0502020204030204" pitchFamily="34" charset="0"/>
                <a:cs typeface="Calibri" panose="020F0502020204030204" pitchFamily="34" charset="0"/>
              </a:rPr>
              <a:t>eeeeee</a:t>
            </a:r>
            <a:r>
              <a:rPr lang="en-US" sz="1600" dirty="0">
                <a:solidFill>
                  <a:srgbClr val="A31515"/>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1080"/>
                </a:solidFill>
                <a:latin typeface="Calibri" panose="020F0502020204030204" pitchFamily="34" charset="0"/>
                <a:cs typeface="Calibri" panose="020F0502020204030204" pitchFamily="34" charset="0"/>
              </a:rPr>
              <a:t>dark:</a:t>
            </a:r>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001080"/>
                </a:solidFill>
                <a:latin typeface="Calibri" panose="020F0502020204030204" pitchFamily="34" charset="0"/>
                <a:cs typeface="Calibri" panose="020F0502020204030204" pitchFamily="34" charset="0"/>
              </a:rPr>
              <a:t>foreground:</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A31515"/>
                </a:solidFill>
                <a:latin typeface="Calibri" panose="020F0502020204030204" pitchFamily="34" charset="0"/>
                <a:cs typeface="Calibri" panose="020F0502020204030204" pitchFamily="34" charset="0"/>
              </a:rPr>
              <a:t>'#</a:t>
            </a:r>
            <a:r>
              <a:rPr lang="en-US" sz="1600" dirty="0" err="1">
                <a:solidFill>
                  <a:srgbClr val="A31515"/>
                </a:solidFill>
                <a:latin typeface="Calibri" panose="020F0502020204030204" pitchFamily="34" charset="0"/>
                <a:cs typeface="Calibri" panose="020F0502020204030204" pitchFamily="34" charset="0"/>
              </a:rPr>
              <a:t>ffffff</a:t>
            </a:r>
            <a:r>
              <a:rPr lang="en-US" sz="1600" dirty="0">
                <a:solidFill>
                  <a:srgbClr val="A31515"/>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1080"/>
                </a:solidFill>
                <a:latin typeface="Calibri" panose="020F0502020204030204" pitchFamily="34" charset="0"/>
                <a:cs typeface="Calibri" panose="020F0502020204030204" pitchFamily="34" charset="0"/>
              </a:rPr>
              <a:t>background:</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A31515"/>
                </a:solidFill>
                <a:latin typeface="Calibri" panose="020F0502020204030204" pitchFamily="34" charset="0"/>
                <a:cs typeface="Calibri" panose="020F0502020204030204" pitchFamily="34" charset="0"/>
              </a:rPr>
              <a:t>'crimson'</a:t>
            </a:r>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AF00DB"/>
                </a:solidFill>
                <a:latin typeface="Calibri" panose="020F0502020204030204" pitchFamily="34" charset="0"/>
                <a:cs typeface="Calibri" panose="020F0502020204030204" pitchFamily="34" charset="0"/>
              </a:rPr>
              <a:t>export</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0000FF"/>
                </a:solidFill>
                <a:latin typeface="Calibri" panose="020F0502020204030204" pitchFamily="34" charset="0"/>
                <a:cs typeface="Calibri" panose="020F0502020204030204" pitchFamily="34" charset="0"/>
              </a:rPr>
              <a:t>const</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0070C1"/>
                </a:solidFill>
                <a:latin typeface="Calibri" panose="020F0502020204030204" pitchFamily="34" charset="0"/>
                <a:cs typeface="Calibri" panose="020F0502020204030204" pitchFamily="34" charset="0"/>
              </a:rPr>
              <a:t>ThemeContext</a:t>
            </a:r>
            <a:r>
              <a:rPr lang="en-US" sz="1600" dirty="0">
                <a:solidFill>
                  <a:srgbClr val="000000"/>
                </a:solidFill>
                <a:latin typeface="Calibri" panose="020F0502020204030204" pitchFamily="34" charset="0"/>
                <a:cs typeface="Calibri" panose="020F0502020204030204" pitchFamily="34" charset="0"/>
              </a:rPr>
              <a:t> = </a:t>
            </a:r>
            <a:r>
              <a:rPr lang="en-US" sz="1600" dirty="0" err="1">
                <a:solidFill>
                  <a:srgbClr val="267F99"/>
                </a:solidFill>
                <a:latin typeface="Calibri" panose="020F0502020204030204" pitchFamily="34" charset="0"/>
                <a:cs typeface="Calibri" panose="020F0502020204030204" pitchFamily="34" charset="0"/>
              </a:rPr>
              <a:t>React</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795E26"/>
                </a:solidFill>
                <a:latin typeface="Calibri" panose="020F0502020204030204" pitchFamily="34" charset="0"/>
                <a:cs typeface="Calibri" panose="020F0502020204030204" pitchFamily="34" charset="0"/>
              </a:rPr>
              <a:t>createContext</a:t>
            </a:r>
            <a:r>
              <a:rPr lang="en-US" sz="1600" dirty="0">
                <a:solidFill>
                  <a:srgbClr val="000000"/>
                </a:solidFill>
                <a:latin typeface="Calibri" panose="020F0502020204030204" pitchFamily="34" charset="0"/>
                <a:cs typeface="Calibri" panose="020F0502020204030204" pitchFamily="34" charset="0"/>
              </a:rPr>
              <a:t>(</a:t>
            </a:r>
          </a:p>
          <a:p>
            <a:r>
              <a:rPr lang="en-US" sz="1600" dirty="0" err="1">
                <a:solidFill>
                  <a:srgbClr val="0070C1"/>
                </a:solidFill>
                <a:latin typeface="Calibri" panose="020F0502020204030204" pitchFamily="34" charset="0"/>
                <a:cs typeface="Calibri" panose="020F0502020204030204" pitchFamily="34" charset="0"/>
              </a:rPr>
              <a:t>themes</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dark</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8000"/>
                </a:solidFill>
                <a:latin typeface="Calibri" panose="020F0502020204030204" pitchFamily="34" charset="0"/>
                <a:cs typeface="Calibri" panose="020F0502020204030204" pitchFamily="34" charset="0"/>
              </a:rPr>
              <a:t>// default value</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000000"/>
                </a:solidFill>
                <a:latin typeface="Calibri" panose="020F0502020204030204" pitchFamily="34" charset="0"/>
                <a:cs typeface="Calibri" panose="020F0502020204030204" pitchFamily="34" charset="0"/>
              </a:rPr>
              <a:t>);</a:t>
            </a:r>
            <a:endParaRPr lang="en-US" sz="1600" b="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813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23528" y="44624"/>
            <a:ext cx="7632848"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a:effectLst/>
              </a:rPr>
              <a:t>Context Example </a:t>
            </a:r>
            <a:r>
              <a:rPr lang="en-US" dirty="0" err="1">
                <a:effectLst/>
              </a:rPr>
              <a:t>Contd</a:t>
            </a:r>
            <a:endParaRPr lang="en-US" dirty="0">
              <a:effectLst/>
            </a:endParaRPr>
          </a:p>
        </p:txBody>
      </p:sp>
      <p:sp>
        <p:nvSpPr>
          <p:cNvPr id="10" name="Content Placeholder 2"/>
          <p:cNvSpPr>
            <a:spLocks noGrp="1"/>
          </p:cNvSpPr>
          <p:nvPr>
            <p:ph sz="quarter" idx="1"/>
          </p:nvPr>
        </p:nvSpPr>
        <p:spPr>
          <a:xfrm>
            <a:off x="352433" y="764704"/>
            <a:ext cx="5443703" cy="2088232"/>
          </a:xfrm>
        </p:spPr>
        <p:txBody>
          <a:bodyPr>
            <a:noAutofit/>
          </a:bodyPr>
          <a:lstStyle/>
          <a:p>
            <a:r>
              <a:rPr lang="en-US" dirty="0"/>
              <a:t>Create a </a:t>
            </a:r>
            <a:r>
              <a:rPr lang="en-US" dirty="0" err="1"/>
              <a:t>ToolBar.js</a:t>
            </a:r>
            <a:r>
              <a:rPr lang="en-US" dirty="0"/>
              <a:t> file as follows:</a:t>
            </a:r>
          </a:p>
          <a:p>
            <a:r>
              <a:rPr lang="en-US" dirty="0"/>
              <a:t>Create a </a:t>
            </a:r>
            <a:r>
              <a:rPr lang="en-US" dirty="0" err="1"/>
              <a:t>Layout.js</a:t>
            </a:r>
            <a:r>
              <a:rPr lang="en-US" dirty="0"/>
              <a:t> file as follows that maintains the state of the context and act as a provider</a:t>
            </a:r>
          </a:p>
        </p:txBody>
      </p:sp>
      <p:sp>
        <p:nvSpPr>
          <p:cNvPr id="4" name="Rectangle 3">
            <a:extLst>
              <a:ext uri="{FF2B5EF4-FFF2-40B4-BE49-F238E27FC236}">
                <a16:creationId xmlns:a16="http://schemas.microsoft.com/office/drawing/2014/main" id="{F6C78D30-3179-AC41-BC55-C031B9F44618}"/>
              </a:ext>
            </a:extLst>
          </p:cNvPr>
          <p:cNvSpPr/>
          <p:nvPr/>
        </p:nvSpPr>
        <p:spPr>
          <a:xfrm>
            <a:off x="5880548" y="389750"/>
            <a:ext cx="3244418" cy="2800767"/>
          </a:xfrm>
          <a:prstGeom prst="rect">
            <a:avLst/>
          </a:prstGeom>
        </p:spPr>
        <p:txBody>
          <a:bodyPr wrap="square">
            <a:spAutoFit/>
          </a:bodyPr>
          <a:lstStyle/>
          <a:p>
            <a:r>
              <a:rPr lang="en-US" sz="1600" dirty="0">
                <a:solidFill>
                  <a:srgbClr val="AF00DB"/>
                </a:solidFill>
                <a:latin typeface="Calibri" panose="020F0502020204030204" pitchFamily="34" charset="0"/>
                <a:cs typeface="Calibri" panose="020F0502020204030204" pitchFamily="34" charset="0"/>
              </a:rPr>
              <a:t>export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AF00DB"/>
                </a:solidFill>
                <a:latin typeface="Calibri" panose="020F0502020204030204" pitchFamily="34" charset="0"/>
                <a:cs typeface="Calibri" panose="020F0502020204030204" pitchFamily="34" charset="0"/>
              </a:rPr>
              <a:t>default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00FF"/>
                </a:solidFill>
                <a:latin typeface="Calibri" panose="020F0502020204030204" pitchFamily="34" charset="0"/>
                <a:cs typeface="Calibri" panose="020F0502020204030204" pitchFamily="34" charset="0"/>
              </a:rPr>
              <a:t>function</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795E26"/>
                </a:solidFill>
                <a:latin typeface="Calibri" panose="020F0502020204030204" pitchFamily="34" charset="0"/>
                <a:cs typeface="Calibri" panose="020F0502020204030204" pitchFamily="34" charset="0"/>
              </a:rPr>
              <a:t>ToolBar</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1080"/>
                </a:solidFill>
                <a:latin typeface="Calibri" panose="020F0502020204030204" pitchFamily="34" charset="0"/>
                <a:cs typeface="Calibri" panose="020F0502020204030204" pitchFamily="34" charset="0"/>
              </a:rPr>
              <a:t>props</a:t>
            </a:r>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AF00DB"/>
                </a:solidFill>
                <a:latin typeface="Calibri" panose="020F0502020204030204" pitchFamily="34" charset="0"/>
                <a:cs typeface="Calibri" panose="020F0502020204030204" pitchFamily="34" charset="0"/>
              </a:rPr>
              <a:t>return</a:t>
            </a:r>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800000"/>
                </a:solidFill>
                <a:latin typeface="Calibri" panose="020F0502020204030204" pitchFamily="34" charset="0"/>
                <a:cs typeface="Calibri" panose="020F0502020204030204" pitchFamily="34" charset="0"/>
              </a:rPr>
              <a:t>&lt;div&gt;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800000"/>
                </a:solidFill>
                <a:latin typeface="Calibri" panose="020F0502020204030204" pitchFamily="34" charset="0"/>
                <a:cs typeface="Calibri" panose="020F0502020204030204" pitchFamily="34" charset="0"/>
              </a:rPr>
              <a:t>&lt;</a:t>
            </a:r>
            <a:r>
              <a:rPr lang="en-US" sz="1600" dirty="0" err="1">
                <a:solidFill>
                  <a:srgbClr val="267F99"/>
                </a:solidFill>
                <a:latin typeface="Calibri" panose="020F0502020204030204" pitchFamily="34" charset="0"/>
                <a:cs typeface="Calibri" panose="020F0502020204030204" pitchFamily="34" charset="0"/>
              </a:rPr>
              <a:t>ThemedButton</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FF0000"/>
                </a:solidFill>
                <a:latin typeface="Calibri" panose="020F0502020204030204" pitchFamily="34" charset="0"/>
                <a:cs typeface="Calibri" panose="020F0502020204030204" pitchFamily="34" charset="0"/>
              </a:rPr>
              <a:t>onClick</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00FF"/>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props</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changeTheme</a:t>
            </a:r>
            <a:r>
              <a:rPr lang="en-US" sz="1600" dirty="0">
                <a:solidFill>
                  <a:srgbClr val="0000FF"/>
                </a:solidFill>
                <a:latin typeface="Calibri" panose="020F0502020204030204" pitchFamily="34" charset="0"/>
                <a:cs typeface="Calibri" panose="020F0502020204030204" pitchFamily="34" charset="0"/>
              </a:rPr>
              <a:t>}</a:t>
            </a:r>
            <a:r>
              <a:rPr lang="en-US" sz="1600" dirty="0">
                <a:solidFill>
                  <a:srgbClr val="800000"/>
                </a:solidFill>
                <a:latin typeface="Calibri" panose="020F0502020204030204" pitchFamily="34" charset="0"/>
                <a:cs typeface="Calibri" panose="020F0502020204030204" pitchFamily="34" charset="0"/>
              </a:rPr>
              <a:t>&gt;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000000"/>
                </a:solidFill>
                <a:latin typeface="Calibri" panose="020F0502020204030204" pitchFamily="34" charset="0"/>
                <a:cs typeface="Calibri" panose="020F0502020204030204" pitchFamily="34" charset="0"/>
              </a:rPr>
              <a:t>Change Theme</a:t>
            </a:r>
          </a:p>
          <a:p>
            <a:r>
              <a:rPr lang="en-US" sz="1600" dirty="0">
                <a:solidFill>
                  <a:srgbClr val="800000"/>
                </a:solidFill>
                <a:latin typeface="Calibri" panose="020F0502020204030204" pitchFamily="34" charset="0"/>
                <a:cs typeface="Calibri" panose="020F0502020204030204" pitchFamily="34" charset="0"/>
              </a:rPr>
              <a:t>&lt;/</a:t>
            </a:r>
            <a:r>
              <a:rPr lang="en-US" sz="1600" dirty="0" err="1">
                <a:solidFill>
                  <a:srgbClr val="267F99"/>
                </a:solidFill>
                <a:latin typeface="Calibri" panose="020F0502020204030204" pitchFamily="34" charset="0"/>
                <a:cs typeface="Calibri" panose="020F0502020204030204" pitchFamily="34" charset="0"/>
              </a:rPr>
              <a:t>ThemedButton</a:t>
            </a:r>
            <a:r>
              <a:rPr lang="en-US" sz="1600" dirty="0">
                <a:solidFill>
                  <a:srgbClr val="800000"/>
                </a:solidFill>
                <a:latin typeface="Calibri" panose="020F0502020204030204" pitchFamily="34" charset="0"/>
                <a:cs typeface="Calibri" panose="020F0502020204030204" pitchFamily="34" charset="0"/>
              </a:rPr>
              <a:t>&gt;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800000"/>
                </a:solidFill>
                <a:latin typeface="Calibri" panose="020F0502020204030204" pitchFamily="34" charset="0"/>
                <a:cs typeface="Calibri" panose="020F0502020204030204" pitchFamily="34" charset="0"/>
              </a:rPr>
              <a:t>&lt;/div&gt;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0000"/>
                </a:solidFill>
                <a:latin typeface="Calibri" panose="020F0502020204030204" pitchFamily="34" charset="0"/>
                <a:cs typeface="Calibri" panose="020F0502020204030204" pitchFamily="34" charset="0"/>
              </a:rPr>
              <a:t>}</a:t>
            </a:r>
            <a:endParaRPr lang="en-US" sz="1600" b="0" dirty="0">
              <a:solidFill>
                <a:srgbClr val="000000"/>
              </a:solidFill>
              <a:effectLst/>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491C7A35-C5DA-4B47-9EA8-4EDD52332DFE}"/>
              </a:ext>
            </a:extLst>
          </p:cNvPr>
          <p:cNvSpPr/>
          <p:nvPr/>
        </p:nvSpPr>
        <p:spPr>
          <a:xfrm>
            <a:off x="467544" y="1772816"/>
            <a:ext cx="4896544" cy="5016758"/>
          </a:xfrm>
          <a:prstGeom prst="rect">
            <a:avLst/>
          </a:prstGeom>
        </p:spPr>
        <p:txBody>
          <a:bodyPr wrap="square">
            <a:spAutoFit/>
          </a:bodyPr>
          <a:lstStyle/>
          <a:p>
            <a:r>
              <a:rPr lang="en-US" sz="1600" dirty="0">
                <a:solidFill>
                  <a:srgbClr val="AF00DB"/>
                </a:solidFill>
                <a:latin typeface="Calibri" panose="020F0502020204030204" pitchFamily="34" charset="0"/>
                <a:cs typeface="Calibri" panose="020F0502020204030204" pitchFamily="34" charset="0"/>
              </a:rPr>
              <a:t>export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AF00DB"/>
                </a:solidFill>
                <a:latin typeface="Calibri" panose="020F0502020204030204" pitchFamily="34" charset="0"/>
                <a:cs typeface="Calibri" panose="020F0502020204030204" pitchFamily="34" charset="0"/>
              </a:rPr>
              <a:t>default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00FF"/>
                </a:solidFill>
                <a:latin typeface="Calibri" panose="020F0502020204030204" pitchFamily="34" charset="0"/>
                <a:cs typeface="Calibri" panose="020F0502020204030204" pitchFamily="34" charset="0"/>
              </a:rPr>
              <a:t>class</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267F99"/>
                </a:solidFill>
                <a:latin typeface="Calibri" panose="020F0502020204030204" pitchFamily="34" charset="0"/>
                <a:cs typeface="Calibri" panose="020F0502020204030204" pitchFamily="34" charset="0"/>
              </a:rPr>
              <a:t>Layout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00FF"/>
                </a:solidFill>
                <a:latin typeface="Calibri" panose="020F0502020204030204" pitchFamily="34" charset="0"/>
                <a:cs typeface="Calibri" panose="020F0502020204030204" pitchFamily="34" charset="0"/>
              </a:rPr>
              <a:t>extends</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267F99"/>
                </a:solidFill>
                <a:latin typeface="Calibri" panose="020F0502020204030204" pitchFamily="34" charset="0"/>
                <a:cs typeface="Calibri" panose="020F0502020204030204" pitchFamily="34" charset="0"/>
              </a:rPr>
              <a:t>Component</a:t>
            </a:r>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001080"/>
                </a:solidFill>
                <a:latin typeface="Calibri" panose="020F0502020204030204" pitchFamily="34" charset="0"/>
                <a:cs typeface="Calibri" panose="020F0502020204030204" pitchFamily="34" charset="0"/>
              </a:rPr>
              <a:t>state</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001080"/>
                </a:solidFill>
                <a:latin typeface="Calibri" panose="020F0502020204030204" pitchFamily="34" charset="0"/>
                <a:cs typeface="Calibri" panose="020F0502020204030204" pitchFamily="34" charset="0"/>
              </a:rPr>
              <a:t>theme:</a:t>
            </a:r>
            <a:r>
              <a:rPr lang="en-US" sz="1600" dirty="0" err="1">
                <a:solidFill>
                  <a:srgbClr val="0070C1"/>
                </a:solidFill>
                <a:latin typeface="Calibri" panose="020F0502020204030204" pitchFamily="34" charset="0"/>
                <a:cs typeface="Calibri" panose="020F0502020204030204" pitchFamily="34" charset="0"/>
              </a:rPr>
              <a:t>themes</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light</a:t>
            </a:r>
            <a:r>
              <a:rPr lang="en-US" sz="1600" dirty="0">
                <a:solidFill>
                  <a:srgbClr val="000000"/>
                </a:solidFill>
                <a:latin typeface="Calibri" panose="020F0502020204030204" pitchFamily="34" charset="0"/>
                <a:cs typeface="Calibri" panose="020F0502020204030204" pitchFamily="34" charset="0"/>
              </a:rPr>
              <a:t> }</a:t>
            </a:r>
            <a:br>
              <a:rPr lang="en-US" sz="1600" dirty="0">
                <a:solidFill>
                  <a:srgbClr val="000000"/>
                </a:solidFill>
                <a:latin typeface="Calibri" panose="020F0502020204030204" pitchFamily="34" charset="0"/>
                <a:cs typeface="Calibri" panose="020F0502020204030204" pitchFamily="34" charset="0"/>
              </a:rPr>
            </a:br>
            <a:r>
              <a:rPr lang="en-US" sz="1600" dirty="0" err="1">
                <a:solidFill>
                  <a:srgbClr val="795E26"/>
                </a:solidFill>
                <a:latin typeface="Calibri" panose="020F0502020204030204" pitchFamily="34" charset="0"/>
                <a:cs typeface="Calibri" panose="020F0502020204030204" pitchFamily="34" charset="0"/>
              </a:rPr>
              <a:t>toggleTheme</a:t>
            </a:r>
            <a:r>
              <a:rPr lang="en-US" sz="1600" dirty="0">
                <a:solidFill>
                  <a:srgbClr val="000000"/>
                </a:solidFill>
                <a:latin typeface="Calibri" panose="020F0502020204030204" pitchFamily="34" charset="0"/>
                <a:cs typeface="Calibri" panose="020F0502020204030204" pitchFamily="34" charset="0"/>
              </a:rPr>
              <a:t> = () </a:t>
            </a:r>
            <a:r>
              <a:rPr lang="en-US" sz="1600" dirty="0">
                <a:solidFill>
                  <a:srgbClr val="0000FF"/>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 {</a:t>
            </a:r>
          </a:p>
          <a:p>
            <a:r>
              <a:rPr lang="en-US" sz="1600" dirty="0" err="1">
                <a:solidFill>
                  <a:srgbClr val="0000FF"/>
                </a:solidFill>
                <a:latin typeface="Calibri" panose="020F0502020204030204" pitchFamily="34" charset="0"/>
                <a:cs typeface="Calibri" panose="020F0502020204030204" pitchFamily="34" charset="0"/>
              </a:rPr>
              <a:t>this</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795E26"/>
                </a:solidFill>
                <a:latin typeface="Calibri" panose="020F0502020204030204" pitchFamily="34" charset="0"/>
                <a:cs typeface="Calibri" panose="020F0502020204030204" pitchFamily="34" charset="0"/>
              </a:rPr>
              <a:t>setState</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1080"/>
                </a:solidFill>
                <a:latin typeface="Calibri" panose="020F0502020204030204" pitchFamily="34" charset="0"/>
                <a:cs typeface="Calibri" panose="020F0502020204030204" pitchFamily="34" charset="0"/>
              </a:rPr>
              <a:t>state</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00FF"/>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001080"/>
                </a:solidFill>
                <a:latin typeface="Calibri" panose="020F0502020204030204" pitchFamily="34" charset="0"/>
                <a:cs typeface="Calibri" panose="020F0502020204030204" pitchFamily="34" charset="0"/>
              </a:rPr>
              <a:t>theme:</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001080"/>
                </a:solidFill>
                <a:latin typeface="Calibri" panose="020F0502020204030204" pitchFamily="34" charset="0"/>
                <a:cs typeface="Calibri" panose="020F0502020204030204" pitchFamily="34" charset="0"/>
              </a:rPr>
              <a:t>state</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theme</a:t>
            </a:r>
            <a:r>
              <a:rPr lang="en-US" sz="1600" dirty="0">
                <a:solidFill>
                  <a:srgbClr val="000000"/>
                </a:solidFill>
                <a:latin typeface="Calibri" panose="020F0502020204030204" pitchFamily="34" charset="0"/>
                <a:cs typeface="Calibri" panose="020F0502020204030204" pitchFamily="34" charset="0"/>
              </a:rPr>
              <a:t> === </a:t>
            </a:r>
            <a:r>
              <a:rPr lang="en-US" sz="1600" dirty="0" err="1">
                <a:solidFill>
                  <a:srgbClr val="0070C1"/>
                </a:solidFill>
                <a:latin typeface="Calibri" panose="020F0502020204030204" pitchFamily="34" charset="0"/>
                <a:cs typeface="Calibri" panose="020F0502020204030204" pitchFamily="34" charset="0"/>
              </a:rPr>
              <a:t>themes</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light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0070C1"/>
                </a:solidFill>
                <a:latin typeface="Calibri" panose="020F0502020204030204" pitchFamily="34" charset="0"/>
                <a:cs typeface="Calibri" panose="020F0502020204030204" pitchFamily="34" charset="0"/>
              </a:rPr>
              <a:t>themes</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dark</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0070C1"/>
                </a:solidFill>
                <a:latin typeface="Calibri" panose="020F0502020204030204" pitchFamily="34" charset="0"/>
                <a:cs typeface="Calibri" panose="020F0502020204030204" pitchFamily="34" charset="0"/>
              </a:rPr>
              <a:t>themes</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light</a:t>
            </a:r>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0000"/>
                </a:solidFill>
                <a:latin typeface="Calibri" panose="020F0502020204030204" pitchFamily="34" charset="0"/>
                <a:cs typeface="Calibri" panose="020F0502020204030204" pitchFamily="34" charset="0"/>
              </a:rPr>
              <a:t>};</a:t>
            </a:r>
            <a:br>
              <a:rPr lang="en-US" sz="1600" dirty="0">
                <a:solidFill>
                  <a:srgbClr val="000000"/>
                </a:solidFill>
                <a:latin typeface="Calibri" panose="020F0502020204030204" pitchFamily="34" charset="0"/>
                <a:cs typeface="Calibri" panose="020F0502020204030204" pitchFamily="34" charset="0"/>
              </a:rPr>
            </a:br>
            <a:r>
              <a:rPr lang="en-US" sz="1600" dirty="0">
                <a:solidFill>
                  <a:srgbClr val="795E26"/>
                </a:solidFill>
                <a:latin typeface="Calibri" panose="020F0502020204030204" pitchFamily="34" charset="0"/>
                <a:cs typeface="Calibri" panose="020F0502020204030204" pitchFamily="34" charset="0"/>
              </a:rPr>
              <a:t>render</a:t>
            </a:r>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AF00DB"/>
                </a:solidFill>
                <a:latin typeface="Calibri" panose="020F0502020204030204" pitchFamily="34" charset="0"/>
                <a:cs typeface="Calibri" panose="020F0502020204030204" pitchFamily="34" charset="0"/>
              </a:rPr>
              <a:t>return</a:t>
            </a:r>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800000"/>
                </a:solidFill>
                <a:latin typeface="Calibri" panose="020F0502020204030204" pitchFamily="34" charset="0"/>
                <a:cs typeface="Calibri" panose="020F0502020204030204" pitchFamily="34" charset="0"/>
              </a:rPr>
              <a:t>&lt;div&gt;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800000"/>
                </a:solidFill>
                <a:latin typeface="Calibri" panose="020F0502020204030204" pitchFamily="34" charset="0"/>
                <a:cs typeface="Calibri" panose="020F0502020204030204" pitchFamily="34" charset="0"/>
              </a:rPr>
              <a:t>&lt;h1&gt;</a:t>
            </a:r>
            <a:r>
              <a:rPr lang="en-US" sz="1600" dirty="0">
                <a:solidFill>
                  <a:srgbClr val="000000"/>
                </a:solidFill>
                <a:latin typeface="Calibri" panose="020F0502020204030204" pitchFamily="34" charset="0"/>
                <a:cs typeface="Calibri" panose="020F0502020204030204" pitchFamily="34" charset="0"/>
              </a:rPr>
              <a:t>Provider</a:t>
            </a:r>
            <a:r>
              <a:rPr lang="en-US" sz="1600" dirty="0">
                <a:solidFill>
                  <a:srgbClr val="800000"/>
                </a:solidFill>
                <a:latin typeface="Calibri" panose="020F0502020204030204" pitchFamily="34" charset="0"/>
                <a:cs typeface="Calibri" panose="020F0502020204030204" pitchFamily="34" charset="0"/>
              </a:rPr>
              <a:t>&lt;/h1&gt;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800000"/>
                </a:solidFill>
                <a:latin typeface="Calibri" panose="020F0502020204030204" pitchFamily="34" charset="0"/>
                <a:cs typeface="Calibri" panose="020F0502020204030204" pitchFamily="34" charset="0"/>
              </a:rPr>
              <a:t>&lt;</a:t>
            </a:r>
            <a:r>
              <a:rPr lang="en-US" sz="1600" dirty="0" err="1">
                <a:solidFill>
                  <a:srgbClr val="267F99"/>
                </a:solidFill>
                <a:latin typeface="Calibri" panose="020F0502020204030204" pitchFamily="34" charset="0"/>
                <a:cs typeface="Calibri" panose="020F0502020204030204" pitchFamily="34" charset="0"/>
              </a:rPr>
              <a:t>ThemeContext.Provider</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FF0000"/>
                </a:solidFill>
                <a:latin typeface="Calibri" panose="020F0502020204030204" pitchFamily="34" charset="0"/>
                <a:cs typeface="Calibri" panose="020F0502020204030204" pitchFamily="34" charset="0"/>
              </a:rPr>
              <a:t>value</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00FF"/>
                </a:solidFill>
                <a:latin typeface="Calibri" panose="020F0502020204030204" pitchFamily="34" charset="0"/>
                <a:cs typeface="Calibri" panose="020F0502020204030204" pitchFamily="34" charset="0"/>
              </a:rPr>
              <a:t>{</a:t>
            </a:r>
            <a:r>
              <a:rPr lang="en-US" sz="1600" dirty="0" err="1">
                <a:solidFill>
                  <a:srgbClr val="0000FF"/>
                </a:solidFill>
                <a:latin typeface="Calibri" panose="020F0502020204030204" pitchFamily="34" charset="0"/>
                <a:cs typeface="Calibri" panose="020F0502020204030204" pitchFamily="34" charset="0"/>
              </a:rPr>
              <a:t>this</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state</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theme</a:t>
            </a:r>
            <a:r>
              <a:rPr lang="en-US" sz="1600" dirty="0">
                <a:solidFill>
                  <a:srgbClr val="0000FF"/>
                </a:solidFill>
                <a:latin typeface="Calibri" panose="020F0502020204030204" pitchFamily="34" charset="0"/>
                <a:cs typeface="Calibri" panose="020F0502020204030204" pitchFamily="34" charset="0"/>
              </a:rPr>
              <a:t>}</a:t>
            </a:r>
            <a:r>
              <a:rPr lang="en-US" sz="1600" dirty="0">
                <a:solidFill>
                  <a:srgbClr val="800000"/>
                </a:solidFill>
                <a:latin typeface="Calibri" panose="020F0502020204030204" pitchFamily="34" charset="0"/>
                <a:cs typeface="Calibri" panose="020F0502020204030204" pitchFamily="34" charset="0"/>
              </a:rPr>
              <a:t>&gt;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800000"/>
                </a:solidFill>
                <a:latin typeface="Calibri" panose="020F0502020204030204" pitchFamily="34" charset="0"/>
                <a:cs typeface="Calibri" panose="020F0502020204030204" pitchFamily="34" charset="0"/>
              </a:rPr>
              <a:t>&lt;</a:t>
            </a:r>
            <a:r>
              <a:rPr lang="en-US" sz="1600" dirty="0" err="1">
                <a:solidFill>
                  <a:srgbClr val="267F99"/>
                </a:solidFill>
                <a:latin typeface="Calibri" panose="020F0502020204030204" pitchFamily="34" charset="0"/>
                <a:cs typeface="Calibri" panose="020F0502020204030204" pitchFamily="34" charset="0"/>
              </a:rPr>
              <a:t>ToolBar</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FF0000"/>
                </a:solidFill>
                <a:latin typeface="Calibri" panose="020F0502020204030204" pitchFamily="34" charset="0"/>
                <a:cs typeface="Calibri" panose="020F0502020204030204" pitchFamily="34" charset="0"/>
              </a:rPr>
              <a:t>changeTheme</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00FF"/>
                </a:solidFill>
                <a:latin typeface="Calibri" panose="020F0502020204030204" pitchFamily="34" charset="0"/>
                <a:cs typeface="Calibri" panose="020F0502020204030204" pitchFamily="34" charset="0"/>
              </a:rPr>
              <a:t>{</a:t>
            </a:r>
            <a:r>
              <a:rPr lang="en-US" sz="1600" dirty="0" err="1">
                <a:solidFill>
                  <a:srgbClr val="0000FF"/>
                </a:solidFill>
                <a:latin typeface="Calibri" panose="020F0502020204030204" pitchFamily="34" charset="0"/>
                <a:cs typeface="Calibri" panose="020F0502020204030204" pitchFamily="34" charset="0"/>
              </a:rPr>
              <a:t>this</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795E26"/>
                </a:solidFill>
                <a:latin typeface="Calibri" panose="020F0502020204030204" pitchFamily="34" charset="0"/>
                <a:cs typeface="Calibri" panose="020F0502020204030204" pitchFamily="34" charset="0"/>
              </a:rPr>
              <a:t>toggleTheme</a:t>
            </a:r>
            <a:r>
              <a:rPr lang="en-US" sz="1600" dirty="0">
                <a:solidFill>
                  <a:srgbClr val="0000FF"/>
                </a:solidFill>
                <a:latin typeface="Calibri" panose="020F0502020204030204" pitchFamily="34" charset="0"/>
                <a:cs typeface="Calibri" panose="020F0502020204030204" pitchFamily="34" charset="0"/>
              </a:rPr>
              <a:t>}</a:t>
            </a:r>
            <a:r>
              <a:rPr lang="en-US" sz="1600" dirty="0">
                <a:solidFill>
                  <a:srgbClr val="800000"/>
                </a:solidFill>
                <a:latin typeface="Calibri" panose="020F0502020204030204" pitchFamily="34" charset="0"/>
                <a:cs typeface="Calibri" panose="020F0502020204030204" pitchFamily="34" charset="0"/>
              </a:rPr>
              <a:t>&gt;&lt;/</a:t>
            </a:r>
            <a:r>
              <a:rPr lang="en-US" sz="1600" dirty="0" err="1">
                <a:solidFill>
                  <a:srgbClr val="267F99"/>
                </a:solidFill>
                <a:latin typeface="Calibri" panose="020F0502020204030204" pitchFamily="34" charset="0"/>
                <a:cs typeface="Calibri" panose="020F0502020204030204" pitchFamily="34" charset="0"/>
              </a:rPr>
              <a:t>ToolBar</a:t>
            </a:r>
            <a:r>
              <a:rPr lang="en-US" sz="1600" dirty="0">
                <a:solidFill>
                  <a:srgbClr val="800000"/>
                </a:solidFill>
                <a:latin typeface="Calibri" panose="020F0502020204030204" pitchFamily="34" charset="0"/>
                <a:cs typeface="Calibri" panose="020F0502020204030204" pitchFamily="34" charset="0"/>
              </a:rPr>
              <a:t>&gt;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800000"/>
                </a:solidFill>
                <a:latin typeface="Calibri" panose="020F0502020204030204" pitchFamily="34" charset="0"/>
                <a:cs typeface="Calibri" panose="020F0502020204030204" pitchFamily="34" charset="0"/>
              </a:rPr>
              <a:t>&lt;/</a:t>
            </a:r>
            <a:r>
              <a:rPr lang="en-US" sz="1600" dirty="0" err="1">
                <a:solidFill>
                  <a:srgbClr val="267F99"/>
                </a:solidFill>
                <a:latin typeface="Calibri" panose="020F0502020204030204" pitchFamily="34" charset="0"/>
                <a:cs typeface="Calibri" panose="020F0502020204030204" pitchFamily="34" charset="0"/>
              </a:rPr>
              <a:t>ThemeContext.Provider</a:t>
            </a:r>
            <a:r>
              <a:rPr lang="en-US" sz="1600" dirty="0">
                <a:solidFill>
                  <a:srgbClr val="800000"/>
                </a:solidFill>
                <a:latin typeface="Calibri" panose="020F0502020204030204" pitchFamily="34" charset="0"/>
                <a:cs typeface="Calibri" panose="020F0502020204030204" pitchFamily="34" charset="0"/>
              </a:rPr>
              <a:t>&gt;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800000"/>
                </a:solidFill>
                <a:latin typeface="Calibri" panose="020F0502020204030204" pitchFamily="34" charset="0"/>
                <a:cs typeface="Calibri" panose="020F0502020204030204" pitchFamily="34" charset="0"/>
              </a:rPr>
              <a:t>&lt;/div&gt;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0000"/>
                </a:solidFill>
                <a:latin typeface="Calibri" panose="020F0502020204030204" pitchFamily="34" charset="0"/>
                <a:cs typeface="Calibri" panose="020F0502020204030204" pitchFamily="34" charset="0"/>
              </a:rPr>
              <a:t>}</a:t>
            </a:r>
          </a:p>
        </p:txBody>
      </p:sp>
      <p:sp>
        <p:nvSpPr>
          <p:cNvPr id="8" name="Rectangle 7">
            <a:extLst>
              <a:ext uri="{FF2B5EF4-FFF2-40B4-BE49-F238E27FC236}">
                <a16:creationId xmlns:a16="http://schemas.microsoft.com/office/drawing/2014/main" id="{E1B6BBBD-DE61-AF4B-88A9-48CF04510BCA}"/>
              </a:ext>
            </a:extLst>
          </p:cNvPr>
          <p:cNvSpPr/>
          <p:nvPr/>
        </p:nvSpPr>
        <p:spPr>
          <a:xfrm>
            <a:off x="6084168" y="4005064"/>
            <a:ext cx="2430016" cy="1846659"/>
          </a:xfrm>
          <a:prstGeom prst="rect">
            <a:avLst/>
          </a:prstGeom>
        </p:spPr>
        <p:txBody>
          <a:bodyPr wrap="square">
            <a:spAutoFit/>
          </a:bodyPr>
          <a:lstStyle/>
          <a:p>
            <a:r>
              <a:rPr lang="en-US" sz="1600" dirty="0">
                <a:solidFill>
                  <a:srgbClr val="0000FF"/>
                </a:solidFill>
                <a:latin typeface="Calibri" panose="020F0502020204030204" pitchFamily="34" charset="0"/>
                <a:cs typeface="Calibri" panose="020F0502020204030204" pitchFamily="34" charset="0"/>
              </a:rPr>
              <a:t>function</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795E26"/>
                </a:solidFill>
                <a:latin typeface="Calibri" panose="020F0502020204030204" pitchFamily="34" charset="0"/>
                <a:cs typeface="Calibri" panose="020F0502020204030204" pitchFamily="34" charset="0"/>
              </a:rPr>
              <a:t>App</a:t>
            </a:r>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AF00DB"/>
                </a:solidFill>
                <a:latin typeface="Calibri" panose="020F0502020204030204" pitchFamily="34" charset="0"/>
                <a:cs typeface="Calibri" panose="020F0502020204030204" pitchFamily="34" charset="0"/>
              </a:rPr>
              <a:t>return</a:t>
            </a:r>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800000"/>
                </a:solidFill>
                <a:latin typeface="Calibri" panose="020F0502020204030204" pitchFamily="34" charset="0"/>
                <a:cs typeface="Calibri" panose="020F0502020204030204" pitchFamily="34" charset="0"/>
              </a:rPr>
              <a:t>&lt;div</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FF0000"/>
                </a:solidFill>
                <a:latin typeface="Calibri" panose="020F0502020204030204" pitchFamily="34" charset="0"/>
                <a:cs typeface="Calibri" panose="020F0502020204030204" pitchFamily="34" charset="0"/>
              </a:rPr>
              <a:t>className</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A31515"/>
                </a:solidFill>
                <a:latin typeface="Calibri" panose="020F0502020204030204" pitchFamily="34" charset="0"/>
                <a:cs typeface="Calibri" panose="020F0502020204030204" pitchFamily="34" charset="0"/>
              </a:rPr>
              <a:t>"App"</a:t>
            </a:r>
            <a:r>
              <a:rPr lang="en-US" sz="1600" dirty="0">
                <a:solidFill>
                  <a:srgbClr val="800000"/>
                </a:solidFill>
                <a:latin typeface="Calibri" panose="020F0502020204030204" pitchFamily="34" charset="0"/>
                <a:cs typeface="Calibri" panose="020F0502020204030204" pitchFamily="34" charset="0"/>
              </a:rPr>
              <a:t>&gt;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800000"/>
                </a:solidFill>
                <a:latin typeface="Calibri" panose="020F0502020204030204" pitchFamily="34" charset="0"/>
                <a:cs typeface="Calibri" panose="020F0502020204030204" pitchFamily="34" charset="0"/>
              </a:rPr>
              <a:t>&lt;</a:t>
            </a:r>
            <a:r>
              <a:rPr lang="en-US" sz="1600" dirty="0">
                <a:solidFill>
                  <a:srgbClr val="267F99"/>
                </a:solidFill>
                <a:latin typeface="Calibri" panose="020F0502020204030204" pitchFamily="34" charset="0"/>
                <a:cs typeface="Calibri" panose="020F0502020204030204" pitchFamily="34" charset="0"/>
              </a:rPr>
              <a:t>Layout</a:t>
            </a:r>
            <a:r>
              <a:rPr lang="en-US" sz="1600" dirty="0">
                <a:solidFill>
                  <a:srgbClr val="800000"/>
                </a:solidFill>
                <a:latin typeface="Calibri" panose="020F0502020204030204" pitchFamily="34" charset="0"/>
                <a:cs typeface="Calibri" panose="020F0502020204030204" pitchFamily="34" charset="0"/>
              </a:rPr>
              <a:t>/&gt;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800000"/>
                </a:solidFill>
                <a:latin typeface="Calibri" panose="020F0502020204030204" pitchFamily="34" charset="0"/>
                <a:cs typeface="Calibri" panose="020F0502020204030204" pitchFamily="34" charset="0"/>
              </a:rPr>
              <a:t>&lt;/div&gt;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0000"/>
                </a:solidFill>
                <a:latin typeface="Calibri" panose="020F0502020204030204" pitchFamily="34" charset="0"/>
                <a:cs typeface="Calibri" panose="020F0502020204030204" pitchFamily="34" charset="0"/>
              </a:rPr>
              <a:t>}</a:t>
            </a:r>
            <a:endParaRPr lang="en-US" sz="1600" b="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127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23528" y="44624"/>
            <a:ext cx="7632848"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a:effectLst/>
              </a:rPr>
              <a:t>Context Example – Using Consumer</a:t>
            </a:r>
          </a:p>
        </p:txBody>
      </p:sp>
      <p:sp>
        <p:nvSpPr>
          <p:cNvPr id="10" name="Content Placeholder 2"/>
          <p:cNvSpPr>
            <a:spLocks noGrp="1"/>
          </p:cNvSpPr>
          <p:nvPr>
            <p:ph sz="quarter" idx="1"/>
          </p:nvPr>
        </p:nvSpPr>
        <p:spPr>
          <a:xfrm>
            <a:off x="352433" y="764704"/>
            <a:ext cx="8324023" cy="2088232"/>
          </a:xfrm>
        </p:spPr>
        <p:txBody>
          <a:bodyPr>
            <a:noAutofit/>
          </a:bodyPr>
          <a:lstStyle/>
          <a:p>
            <a:r>
              <a:rPr lang="en-US" dirty="0"/>
              <a:t>Alternatively, using Consumer component as well , the data from the context can be consumed.</a:t>
            </a:r>
          </a:p>
          <a:p>
            <a:r>
              <a:rPr lang="en-US" dirty="0"/>
              <a:t>This allows to provide multiple consumers if required.</a:t>
            </a:r>
          </a:p>
          <a:p>
            <a:r>
              <a:rPr lang="en-US" dirty="0"/>
              <a:t>Functional components do not have </a:t>
            </a:r>
            <a:r>
              <a:rPr lang="en-US" dirty="0" err="1"/>
              <a:t>contextType</a:t>
            </a:r>
            <a:r>
              <a:rPr lang="en-US" dirty="0"/>
              <a:t>, so Consumer component can be used as well</a:t>
            </a:r>
          </a:p>
        </p:txBody>
      </p:sp>
      <p:sp>
        <p:nvSpPr>
          <p:cNvPr id="2" name="Rectangle 1">
            <a:extLst>
              <a:ext uri="{FF2B5EF4-FFF2-40B4-BE49-F238E27FC236}">
                <a16:creationId xmlns:a16="http://schemas.microsoft.com/office/drawing/2014/main" id="{B57A2EDA-388D-4A4A-A6D9-E0C725077ACA}"/>
              </a:ext>
            </a:extLst>
          </p:cNvPr>
          <p:cNvSpPr/>
          <p:nvPr/>
        </p:nvSpPr>
        <p:spPr>
          <a:xfrm>
            <a:off x="179512" y="2348880"/>
            <a:ext cx="4752528" cy="4524315"/>
          </a:xfrm>
          <a:prstGeom prst="rect">
            <a:avLst/>
          </a:prstGeom>
          <a:ln>
            <a:solidFill>
              <a:schemeClr val="accent1"/>
            </a:solidFill>
          </a:ln>
        </p:spPr>
        <p:txBody>
          <a:bodyPr wrap="square">
            <a:spAutoFit/>
          </a:bodyPr>
          <a:lstStyle/>
          <a:p>
            <a:r>
              <a:rPr lang="en-US" sz="1600" dirty="0">
                <a:solidFill>
                  <a:srgbClr val="AF00DB"/>
                </a:solidFill>
                <a:latin typeface="Calibri" panose="020F0502020204030204" pitchFamily="34" charset="0"/>
                <a:cs typeface="Calibri" panose="020F0502020204030204" pitchFamily="34" charset="0"/>
              </a:rPr>
              <a:t>export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AF00DB"/>
                </a:solidFill>
                <a:latin typeface="Calibri" panose="020F0502020204030204" pitchFamily="34" charset="0"/>
                <a:cs typeface="Calibri" panose="020F0502020204030204" pitchFamily="34" charset="0"/>
              </a:rPr>
              <a:t>default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00FF"/>
                </a:solidFill>
                <a:latin typeface="Calibri" panose="020F0502020204030204" pitchFamily="34" charset="0"/>
                <a:cs typeface="Calibri" panose="020F0502020204030204" pitchFamily="34" charset="0"/>
              </a:rPr>
              <a:t>class</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267F99"/>
                </a:solidFill>
                <a:latin typeface="Calibri" panose="020F0502020204030204" pitchFamily="34" charset="0"/>
                <a:cs typeface="Calibri" panose="020F0502020204030204" pitchFamily="34" charset="0"/>
              </a:rPr>
              <a:t>ThemedButton</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00FF"/>
                </a:solidFill>
                <a:latin typeface="Calibri" panose="020F0502020204030204" pitchFamily="34" charset="0"/>
                <a:cs typeface="Calibri" panose="020F0502020204030204" pitchFamily="34" charset="0"/>
              </a:rPr>
              <a:t>extends</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267F99"/>
                </a:solidFill>
                <a:latin typeface="Calibri" panose="020F0502020204030204" pitchFamily="34" charset="0"/>
                <a:cs typeface="Calibri" panose="020F0502020204030204" pitchFamily="34" charset="0"/>
              </a:rPr>
              <a:t>Component</a:t>
            </a:r>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795E26"/>
                </a:solidFill>
                <a:latin typeface="Calibri" panose="020F0502020204030204" pitchFamily="34" charset="0"/>
                <a:cs typeface="Calibri" panose="020F0502020204030204" pitchFamily="34" charset="0"/>
              </a:rPr>
              <a:t>render</a:t>
            </a:r>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0000FF"/>
                </a:solidFill>
                <a:latin typeface="Calibri" panose="020F0502020204030204" pitchFamily="34" charset="0"/>
                <a:cs typeface="Calibri" panose="020F0502020204030204" pitchFamily="34" charset="0"/>
              </a:rPr>
              <a:t>let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1080"/>
                </a:solidFill>
                <a:latin typeface="Calibri" panose="020F0502020204030204" pitchFamily="34" charset="0"/>
                <a:cs typeface="Calibri" panose="020F0502020204030204" pitchFamily="34" charset="0"/>
              </a:rPr>
              <a:t>props</a:t>
            </a:r>
            <a:r>
              <a:rPr lang="en-US" sz="1600" dirty="0">
                <a:solidFill>
                  <a:srgbClr val="000000"/>
                </a:solidFill>
                <a:latin typeface="Calibri" panose="020F0502020204030204" pitchFamily="34" charset="0"/>
                <a:cs typeface="Calibri" panose="020F0502020204030204" pitchFamily="34" charset="0"/>
              </a:rPr>
              <a:t> = </a:t>
            </a:r>
            <a:r>
              <a:rPr lang="en-US" sz="1600" dirty="0" err="1">
                <a:solidFill>
                  <a:srgbClr val="0000FF"/>
                </a:solidFill>
                <a:latin typeface="Calibri" panose="020F0502020204030204" pitchFamily="34" charset="0"/>
                <a:cs typeface="Calibri" panose="020F0502020204030204" pitchFamily="34" charset="0"/>
              </a:rPr>
              <a:t>this</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70C1"/>
                </a:solidFill>
                <a:latin typeface="Calibri" panose="020F0502020204030204" pitchFamily="34" charset="0"/>
                <a:cs typeface="Calibri" panose="020F0502020204030204" pitchFamily="34" charset="0"/>
              </a:rPr>
              <a:t>props</a:t>
            </a:r>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AF00DB"/>
                </a:solidFill>
                <a:latin typeface="Calibri" panose="020F0502020204030204" pitchFamily="34" charset="0"/>
                <a:cs typeface="Calibri" panose="020F0502020204030204" pitchFamily="34" charset="0"/>
              </a:rPr>
              <a:t>return</a:t>
            </a:r>
            <a:r>
              <a:rPr lang="en-US" sz="1600" dirty="0">
                <a:solidFill>
                  <a:srgbClr val="000000"/>
                </a:solidFill>
                <a:latin typeface="Calibri" panose="020F0502020204030204" pitchFamily="34" charset="0"/>
                <a:cs typeface="Calibri" panose="020F0502020204030204" pitchFamily="34" charset="0"/>
              </a:rPr>
              <a:t> (</a:t>
            </a:r>
          </a:p>
          <a:p>
            <a:pPr lvl="1"/>
            <a:r>
              <a:rPr lang="en-US" sz="1600" dirty="0">
                <a:solidFill>
                  <a:srgbClr val="800000"/>
                </a:solidFill>
                <a:latin typeface="Calibri" panose="020F0502020204030204" pitchFamily="34" charset="0"/>
                <a:cs typeface="Calibri" panose="020F0502020204030204" pitchFamily="34" charset="0"/>
              </a:rPr>
              <a:t>&lt;div&gt;</a:t>
            </a:r>
            <a:endParaRPr lang="en-US" sz="1600" dirty="0">
              <a:solidFill>
                <a:srgbClr val="000000"/>
              </a:solidFill>
              <a:latin typeface="Calibri" panose="020F0502020204030204" pitchFamily="34" charset="0"/>
              <a:cs typeface="Calibri" panose="020F0502020204030204" pitchFamily="34" charset="0"/>
            </a:endParaRPr>
          </a:p>
          <a:p>
            <a:pPr lvl="1"/>
            <a:r>
              <a:rPr lang="en-US" sz="1600" dirty="0">
                <a:solidFill>
                  <a:srgbClr val="800000"/>
                </a:solidFill>
                <a:latin typeface="Calibri" panose="020F0502020204030204" pitchFamily="34" charset="0"/>
                <a:cs typeface="Calibri" panose="020F0502020204030204" pitchFamily="34" charset="0"/>
              </a:rPr>
              <a:t>&lt;h1&gt;</a:t>
            </a:r>
            <a:r>
              <a:rPr lang="en-US" sz="1600" dirty="0">
                <a:solidFill>
                  <a:srgbClr val="000000"/>
                </a:solidFill>
                <a:latin typeface="Calibri" panose="020F0502020204030204" pitchFamily="34" charset="0"/>
                <a:cs typeface="Calibri" panose="020F0502020204030204" pitchFamily="34" charset="0"/>
              </a:rPr>
              <a:t>With Consumer </a:t>
            </a:r>
            <a:r>
              <a:rPr lang="en-US" sz="1600" dirty="0" err="1">
                <a:solidFill>
                  <a:srgbClr val="000000"/>
                </a:solidFill>
                <a:latin typeface="Calibri" panose="020F0502020204030204" pitchFamily="34" charset="0"/>
                <a:cs typeface="Calibri" panose="020F0502020204030204" pitchFamily="34" charset="0"/>
              </a:rPr>
              <a:t>compoenent</a:t>
            </a:r>
            <a:r>
              <a:rPr lang="en-US" sz="1600" dirty="0">
                <a:solidFill>
                  <a:srgbClr val="800000"/>
                </a:solidFill>
                <a:latin typeface="Calibri" panose="020F0502020204030204" pitchFamily="34" charset="0"/>
                <a:cs typeface="Calibri" panose="020F0502020204030204" pitchFamily="34" charset="0"/>
              </a:rPr>
              <a:t>&lt;/h1&gt;</a:t>
            </a:r>
            <a:endParaRPr lang="en-US" sz="1600" dirty="0">
              <a:solidFill>
                <a:srgbClr val="000000"/>
              </a:solidFill>
              <a:latin typeface="Calibri" panose="020F0502020204030204" pitchFamily="34" charset="0"/>
              <a:cs typeface="Calibri" panose="020F0502020204030204" pitchFamily="34" charset="0"/>
            </a:endParaRPr>
          </a:p>
          <a:p>
            <a:pPr lvl="1"/>
            <a:r>
              <a:rPr lang="en-US" sz="1600" dirty="0">
                <a:solidFill>
                  <a:srgbClr val="800000"/>
                </a:solidFill>
                <a:latin typeface="Calibri" panose="020F0502020204030204" pitchFamily="34" charset="0"/>
                <a:cs typeface="Calibri" panose="020F0502020204030204" pitchFamily="34" charset="0"/>
              </a:rPr>
              <a:t>&lt;</a:t>
            </a:r>
            <a:r>
              <a:rPr lang="en-US" sz="1600" dirty="0" err="1">
                <a:solidFill>
                  <a:srgbClr val="267F99"/>
                </a:solidFill>
                <a:latin typeface="Calibri" panose="020F0502020204030204" pitchFamily="34" charset="0"/>
                <a:cs typeface="Calibri" panose="020F0502020204030204" pitchFamily="34" charset="0"/>
              </a:rPr>
              <a:t>ThemeContext.Consumer</a:t>
            </a:r>
            <a:r>
              <a:rPr lang="en-US" sz="1600" dirty="0">
                <a:solidFill>
                  <a:srgbClr val="800000"/>
                </a:solidFill>
                <a:latin typeface="Calibri" panose="020F0502020204030204" pitchFamily="34" charset="0"/>
                <a:cs typeface="Calibri" panose="020F0502020204030204" pitchFamily="34" charset="0"/>
              </a:rPr>
              <a:t>&gt;</a:t>
            </a:r>
            <a:endParaRPr lang="en-US" sz="1600" dirty="0">
              <a:solidFill>
                <a:srgbClr val="000000"/>
              </a:solidFill>
              <a:latin typeface="Calibri" panose="020F0502020204030204" pitchFamily="34" charset="0"/>
              <a:cs typeface="Calibri" panose="020F0502020204030204" pitchFamily="34" charset="0"/>
            </a:endParaRPr>
          </a:p>
          <a:p>
            <a:pPr lvl="1"/>
            <a:r>
              <a:rPr lang="en-US" sz="1600" dirty="0">
                <a:solidFill>
                  <a:srgbClr val="0000FF"/>
                </a:solidFill>
                <a:latin typeface="Calibri" panose="020F0502020204030204" pitchFamily="34" charset="0"/>
                <a:cs typeface="Calibri" panose="020F0502020204030204" pitchFamily="34" charset="0"/>
              </a:rPr>
              <a:t>{</a:t>
            </a:r>
            <a:endParaRPr lang="en-US" sz="1600" dirty="0">
              <a:solidFill>
                <a:srgbClr val="000000"/>
              </a:solidFill>
              <a:latin typeface="Calibri" panose="020F0502020204030204" pitchFamily="34" charset="0"/>
              <a:cs typeface="Calibri" panose="020F0502020204030204" pitchFamily="34" charset="0"/>
            </a:endParaRPr>
          </a:p>
          <a:p>
            <a:pPr lvl="1"/>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1080"/>
                </a:solidFill>
                <a:latin typeface="Calibri" panose="020F0502020204030204" pitchFamily="34" charset="0"/>
                <a:cs typeface="Calibri" panose="020F0502020204030204" pitchFamily="34" charset="0"/>
              </a:rPr>
              <a:t>theme</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00FF"/>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a:t>
            </a:r>
          </a:p>
          <a:p>
            <a:pPr lvl="1"/>
            <a:r>
              <a:rPr lang="en-US" sz="1600" dirty="0">
                <a:solidFill>
                  <a:srgbClr val="800000"/>
                </a:solidFill>
                <a:latin typeface="Calibri" panose="020F0502020204030204" pitchFamily="34" charset="0"/>
                <a:cs typeface="Calibri" panose="020F0502020204030204" pitchFamily="34" charset="0"/>
              </a:rPr>
              <a:t>&lt;button</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00FF"/>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1080"/>
                </a:solidFill>
                <a:latin typeface="Calibri" panose="020F0502020204030204" pitchFamily="34" charset="0"/>
                <a:cs typeface="Calibri" panose="020F0502020204030204" pitchFamily="34" charset="0"/>
              </a:rPr>
              <a:t>props</a:t>
            </a:r>
            <a:r>
              <a:rPr lang="en-US" sz="1600" dirty="0">
                <a:solidFill>
                  <a:srgbClr val="0000FF"/>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FF0000"/>
                </a:solidFill>
                <a:latin typeface="Calibri" panose="020F0502020204030204" pitchFamily="34" charset="0"/>
                <a:cs typeface="Calibri" panose="020F0502020204030204" pitchFamily="34" charset="0"/>
              </a:rPr>
              <a:t>style</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00FF"/>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backgroundColor:theme</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background</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00FF"/>
                </a:solidFill>
                <a:latin typeface="Calibri" panose="020F0502020204030204" pitchFamily="34" charset="0"/>
                <a:cs typeface="Calibri" panose="020F0502020204030204" pitchFamily="34" charset="0"/>
              </a:rPr>
              <a:t>}</a:t>
            </a:r>
            <a:r>
              <a:rPr lang="en-US" sz="1600" dirty="0">
                <a:solidFill>
                  <a:srgbClr val="800000"/>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 </a:t>
            </a:r>
          </a:p>
          <a:p>
            <a:pPr lvl="1"/>
            <a:r>
              <a:rPr lang="en-US" sz="1600" dirty="0">
                <a:solidFill>
                  <a:srgbClr val="800000"/>
                </a:solidFill>
                <a:latin typeface="Calibri" panose="020F0502020204030204" pitchFamily="34" charset="0"/>
                <a:cs typeface="Calibri" panose="020F0502020204030204" pitchFamily="34" charset="0"/>
              </a:rPr>
              <a:t>&lt;/button&gt;</a:t>
            </a:r>
            <a:endParaRPr lang="en-US" sz="1600" dirty="0">
              <a:solidFill>
                <a:srgbClr val="000000"/>
              </a:solidFill>
              <a:latin typeface="Calibri" panose="020F0502020204030204" pitchFamily="34" charset="0"/>
              <a:cs typeface="Calibri" panose="020F0502020204030204" pitchFamily="34" charset="0"/>
            </a:endParaRPr>
          </a:p>
          <a:p>
            <a:pPr lvl="1"/>
            <a:r>
              <a:rPr lang="en-US" sz="1600" dirty="0">
                <a:solidFill>
                  <a:srgbClr val="000000"/>
                </a:solidFill>
                <a:latin typeface="Calibri" panose="020F0502020204030204" pitchFamily="34" charset="0"/>
                <a:cs typeface="Calibri" panose="020F0502020204030204" pitchFamily="34" charset="0"/>
              </a:rPr>
              <a:t>)</a:t>
            </a:r>
          </a:p>
          <a:p>
            <a:pPr lvl="1"/>
            <a:r>
              <a:rPr lang="en-US" sz="1600" dirty="0">
                <a:solidFill>
                  <a:srgbClr val="0000FF"/>
                </a:solidFill>
                <a:latin typeface="Calibri" panose="020F0502020204030204" pitchFamily="34" charset="0"/>
                <a:cs typeface="Calibri" panose="020F0502020204030204" pitchFamily="34" charset="0"/>
              </a:rPr>
              <a:t>}</a:t>
            </a:r>
            <a:endParaRPr lang="en-US" sz="1600" dirty="0">
              <a:solidFill>
                <a:srgbClr val="000000"/>
              </a:solidFill>
              <a:latin typeface="Calibri" panose="020F0502020204030204" pitchFamily="34" charset="0"/>
              <a:cs typeface="Calibri" panose="020F0502020204030204" pitchFamily="34" charset="0"/>
            </a:endParaRPr>
          </a:p>
          <a:p>
            <a:pPr lvl="1"/>
            <a:r>
              <a:rPr lang="en-US" sz="1600" dirty="0">
                <a:solidFill>
                  <a:srgbClr val="800000"/>
                </a:solidFill>
                <a:latin typeface="Calibri" panose="020F0502020204030204" pitchFamily="34" charset="0"/>
                <a:cs typeface="Calibri" panose="020F0502020204030204" pitchFamily="34" charset="0"/>
              </a:rPr>
              <a:t>&lt;/</a:t>
            </a:r>
            <a:r>
              <a:rPr lang="en-US" sz="1600" dirty="0" err="1">
                <a:solidFill>
                  <a:srgbClr val="267F99"/>
                </a:solidFill>
                <a:latin typeface="Calibri" panose="020F0502020204030204" pitchFamily="34" charset="0"/>
                <a:cs typeface="Calibri" panose="020F0502020204030204" pitchFamily="34" charset="0"/>
              </a:rPr>
              <a:t>ThemeContext.Consumer</a:t>
            </a:r>
            <a:r>
              <a:rPr lang="en-US" sz="1600" dirty="0">
                <a:solidFill>
                  <a:srgbClr val="800000"/>
                </a:solidFill>
                <a:latin typeface="Calibri" panose="020F0502020204030204" pitchFamily="34" charset="0"/>
                <a:cs typeface="Calibri" panose="020F0502020204030204" pitchFamily="34" charset="0"/>
              </a:rPr>
              <a:t>&gt;</a:t>
            </a:r>
            <a:endParaRPr lang="en-US" sz="1600" dirty="0">
              <a:solidFill>
                <a:srgbClr val="000000"/>
              </a:solidFill>
              <a:latin typeface="Calibri" panose="020F0502020204030204" pitchFamily="34" charset="0"/>
              <a:cs typeface="Calibri" panose="020F0502020204030204" pitchFamily="34" charset="0"/>
            </a:endParaRPr>
          </a:p>
          <a:p>
            <a:pPr lvl="1"/>
            <a:r>
              <a:rPr lang="en-US" sz="1600" dirty="0">
                <a:solidFill>
                  <a:srgbClr val="800000"/>
                </a:solidFill>
                <a:latin typeface="Calibri" panose="020F0502020204030204" pitchFamily="34" charset="0"/>
                <a:cs typeface="Calibri" panose="020F0502020204030204" pitchFamily="34" charset="0"/>
              </a:rPr>
              <a:t>&lt;/div&gt;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000000"/>
                </a:solidFill>
                <a:latin typeface="Calibri" panose="020F0502020204030204" pitchFamily="34" charset="0"/>
                <a:cs typeface="Calibri" panose="020F0502020204030204" pitchFamily="34" charset="0"/>
              </a:rPr>
              <a:t>)}}</a:t>
            </a:r>
            <a:endParaRPr lang="en-US" sz="1600" b="0" dirty="0">
              <a:solidFill>
                <a:srgbClr val="000000"/>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0561E4A0-5E14-A947-A05A-0E7026E5FD53}"/>
              </a:ext>
            </a:extLst>
          </p:cNvPr>
          <p:cNvSpPr/>
          <p:nvPr/>
        </p:nvSpPr>
        <p:spPr>
          <a:xfrm>
            <a:off x="4932040" y="2343274"/>
            <a:ext cx="3888432" cy="4524315"/>
          </a:xfrm>
          <a:prstGeom prst="rect">
            <a:avLst/>
          </a:prstGeom>
          <a:ln>
            <a:solidFill>
              <a:schemeClr val="accent1"/>
            </a:solidFill>
          </a:ln>
        </p:spPr>
        <p:txBody>
          <a:bodyPr wrap="square">
            <a:spAutoFit/>
          </a:bodyPr>
          <a:lstStyle/>
          <a:p>
            <a:r>
              <a:rPr lang="en-US" sz="1600" dirty="0">
                <a:solidFill>
                  <a:srgbClr val="AF00DB"/>
                </a:solidFill>
                <a:latin typeface="Calibri" panose="020F0502020204030204" pitchFamily="34" charset="0"/>
                <a:cs typeface="Calibri" panose="020F0502020204030204" pitchFamily="34" charset="0"/>
              </a:rPr>
              <a:t>export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AF00DB"/>
                </a:solidFill>
                <a:latin typeface="Calibri" panose="020F0502020204030204" pitchFamily="34" charset="0"/>
                <a:cs typeface="Calibri" panose="020F0502020204030204" pitchFamily="34" charset="0"/>
              </a:rPr>
              <a:t>default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00FF"/>
                </a:solidFill>
                <a:latin typeface="Calibri" panose="020F0502020204030204" pitchFamily="34" charset="0"/>
                <a:cs typeface="Calibri" panose="020F0502020204030204" pitchFamily="34" charset="0"/>
              </a:rPr>
              <a:t>function</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795E26"/>
                </a:solidFill>
                <a:latin typeface="Calibri" panose="020F0502020204030204" pitchFamily="34" charset="0"/>
                <a:cs typeface="Calibri" panose="020F0502020204030204" pitchFamily="34" charset="0"/>
              </a:rPr>
              <a:t>ThemedButton</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1080"/>
                </a:solidFill>
                <a:latin typeface="Calibri" panose="020F0502020204030204" pitchFamily="34" charset="0"/>
                <a:cs typeface="Calibri" panose="020F0502020204030204" pitchFamily="34" charset="0"/>
              </a:rPr>
              <a:t>props</a:t>
            </a:r>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AF00DB"/>
                </a:solidFill>
                <a:latin typeface="Calibri" panose="020F0502020204030204" pitchFamily="34" charset="0"/>
                <a:cs typeface="Calibri" panose="020F0502020204030204" pitchFamily="34" charset="0"/>
              </a:rPr>
              <a:t>return</a:t>
            </a:r>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800000"/>
                </a:solidFill>
                <a:latin typeface="Calibri" panose="020F0502020204030204" pitchFamily="34" charset="0"/>
                <a:cs typeface="Calibri" panose="020F0502020204030204" pitchFamily="34" charset="0"/>
              </a:rPr>
              <a:t>&lt;div&gt;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800000"/>
                </a:solidFill>
                <a:latin typeface="Calibri" panose="020F0502020204030204" pitchFamily="34" charset="0"/>
                <a:cs typeface="Calibri" panose="020F0502020204030204" pitchFamily="34" charset="0"/>
              </a:rPr>
              <a:t>&lt;h1&gt;</a:t>
            </a:r>
            <a:r>
              <a:rPr lang="en-US" sz="1600" dirty="0">
                <a:solidFill>
                  <a:srgbClr val="000000"/>
                </a:solidFill>
                <a:latin typeface="Calibri" panose="020F0502020204030204" pitchFamily="34" charset="0"/>
                <a:cs typeface="Calibri" panose="020F0502020204030204" pitchFamily="34" charset="0"/>
              </a:rPr>
              <a:t>With Consumer </a:t>
            </a:r>
            <a:r>
              <a:rPr lang="en-US" sz="1600" dirty="0" err="1">
                <a:solidFill>
                  <a:srgbClr val="000000"/>
                </a:solidFill>
                <a:latin typeface="Calibri" panose="020F0502020204030204" pitchFamily="34" charset="0"/>
                <a:cs typeface="Calibri" panose="020F0502020204030204" pitchFamily="34" charset="0"/>
              </a:rPr>
              <a:t>compoenent</a:t>
            </a:r>
            <a:r>
              <a:rPr lang="en-US" sz="1600" dirty="0">
                <a:solidFill>
                  <a:srgbClr val="800000"/>
                </a:solidFill>
                <a:latin typeface="Calibri" panose="020F0502020204030204" pitchFamily="34" charset="0"/>
                <a:cs typeface="Calibri" panose="020F0502020204030204" pitchFamily="34" charset="0"/>
              </a:rPr>
              <a:t>&lt;/h1&gt;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800000"/>
                </a:solidFill>
                <a:latin typeface="Calibri" panose="020F0502020204030204" pitchFamily="34" charset="0"/>
                <a:cs typeface="Calibri" panose="020F0502020204030204" pitchFamily="34" charset="0"/>
              </a:rPr>
              <a:t>&lt;</a:t>
            </a:r>
            <a:r>
              <a:rPr lang="en-US" sz="1600" dirty="0" err="1">
                <a:solidFill>
                  <a:srgbClr val="267F99"/>
                </a:solidFill>
                <a:latin typeface="Calibri" panose="020F0502020204030204" pitchFamily="34" charset="0"/>
                <a:cs typeface="Calibri" panose="020F0502020204030204" pitchFamily="34" charset="0"/>
              </a:rPr>
              <a:t>ThemeContext.Consumer</a:t>
            </a:r>
            <a:r>
              <a:rPr lang="en-US" sz="1600" dirty="0">
                <a:solidFill>
                  <a:srgbClr val="800000"/>
                </a:solidFill>
                <a:latin typeface="Calibri" panose="020F0502020204030204" pitchFamily="34" charset="0"/>
                <a:cs typeface="Calibri" panose="020F0502020204030204" pitchFamily="34" charset="0"/>
              </a:rPr>
              <a:t>&gt;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0000FF"/>
                </a:solidFill>
                <a:latin typeface="Calibri" panose="020F0502020204030204" pitchFamily="34" charset="0"/>
                <a:cs typeface="Calibri" panose="020F0502020204030204" pitchFamily="34" charset="0"/>
              </a:rPr>
              <a: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1080"/>
                </a:solidFill>
                <a:latin typeface="Calibri" panose="020F0502020204030204" pitchFamily="34" charset="0"/>
                <a:cs typeface="Calibri" panose="020F0502020204030204" pitchFamily="34" charset="0"/>
              </a:rPr>
              <a:t>theme</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00FF"/>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800000"/>
                </a:solidFill>
                <a:latin typeface="Calibri" panose="020F0502020204030204" pitchFamily="34" charset="0"/>
                <a:cs typeface="Calibri" panose="020F0502020204030204" pitchFamily="34" charset="0"/>
              </a:rPr>
              <a:t>&lt;button</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00FF"/>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1080"/>
                </a:solidFill>
                <a:latin typeface="Calibri" panose="020F0502020204030204" pitchFamily="34" charset="0"/>
                <a:cs typeface="Calibri" panose="020F0502020204030204" pitchFamily="34" charset="0"/>
              </a:rPr>
              <a:t>props</a:t>
            </a:r>
            <a:r>
              <a:rPr lang="en-US" sz="1600" dirty="0">
                <a:solidFill>
                  <a:srgbClr val="0000FF"/>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FF0000"/>
                </a:solidFill>
                <a:latin typeface="Calibri" panose="020F0502020204030204" pitchFamily="34" charset="0"/>
                <a:cs typeface="Calibri" panose="020F0502020204030204" pitchFamily="34" charset="0"/>
              </a:rPr>
              <a:t>style</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00FF"/>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backgroundColor:theme</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background</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00FF"/>
                </a:solidFill>
                <a:latin typeface="Calibri" panose="020F0502020204030204" pitchFamily="34" charset="0"/>
                <a:cs typeface="Calibri" panose="020F0502020204030204" pitchFamily="34" charset="0"/>
              </a:rPr>
              <a:t>}</a:t>
            </a:r>
            <a:r>
              <a:rPr lang="en-US" sz="1600" dirty="0">
                <a:solidFill>
                  <a:srgbClr val="800000"/>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800000"/>
                </a:solidFill>
                <a:latin typeface="Calibri" panose="020F0502020204030204" pitchFamily="34" charset="0"/>
                <a:cs typeface="Calibri" panose="020F0502020204030204" pitchFamily="34" charset="0"/>
              </a:rPr>
              <a:t>&lt;/button&gt;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00FF"/>
                </a:solidFill>
                <a:latin typeface="Calibri" panose="020F0502020204030204" pitchFamily="34" charset="0"/>
                <a:cs typeface="Calibri" panose="020F0502020204030204" pitchFamily="34" charset="0"/>
              </a:rPr>
              <a: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800000"/>
                </a:solidFill>
                <a:latin typeface="Calibri" panose="020F0502020204030204" pitchFamily="34" charset="0"/>
                <a:cs typeface="Calibri" panose="020F0502020204030204" pitchFamily="34" charset="0"/>
              </a:rPr>
              <a:t>&lt;/</a:t>
            </a:r>
            <a:r>
              <a:rPr lang="en-US" sz="1600" dirty="0" err="1">
                <a:solidFill>
                  <a:srgbClr val="267F99"/>
                </a:solidFill>
                <a:latin typeface="Calibri" panose="020F0502020204030204" pitchFamily="34" charset="0"/>
                <a:cs typeface="Calibri" panose="020F0502020204030204" pitchFamily="34" charset="0"/>
              </a:rPr>
              <a:t>ThemeContext.Consumer</a:t>
            </a:r>
            <a:r>
              <a:rPr lang="en-US" sz="1600" dirty="0">
                <a:solidFill>
                  <a:srgbClr val="800000"/>
                </a:solidFill>
                <a:latin typeface="Calibri" panose="020F0502020204030204" pitchFamily="34" charset="0"/>
                <a:cs typeface="Calibri" panose="020F0502020204030204" pitchFamily="34" charset="0"/>
              </a:rPr>
              <a:t>&gt;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800000"/>
                </a:solidFill>
                <a:latin typeface="Calibri" panose="020F0502020204030204" pitchFamily="34" charset="0"/>
                <a:cs typeface="Calibri" panose="020F0502020204030204" pitchFamily="34" charset="0"/>
              </a:rPr>
              <a:t>&lt;/div&gt;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0000"/>
                </a:solidFill>
                <a:latin typeface="Calibri" panose="020F0502020204030204" pitchFamily="34" charset="0"/>
                <a:cs typeface="Calibri" panose="020F0502020204030204" pitchFamily="34" charset="0"/>
              </a:rPr>
              <a:t>}</a:t>
            </a:r>
            <a:endParaRPr lang="en-US" sz="1600" b="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183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23528" y="44624"/>
            <a:ext cx="7632848"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a:effectLst/>
              </a:rPr>
              <a:t>Context Example – Using hooks</a:t>
            </a:r>
          </a:p>
        </p:txBody>
      </p:sp>
      <p:sp>
        <p:nvSpPr>
          <p:cNvPr id="10" name="Content Placeholder 2"/>
          <p:cNvSpPr>
            <a:spLocks noGrp="1"/>
          </p:cNvSpPr>
          <p:nvPr>
            <p:ph sz="quarter" idx="1"/>
          </p:nvPr>
        </p:nvSpPr>
        <p:spPr>
          <a:xfrm>
            <a:off x="352433" y="764704"/>
            <a:ext cx="8324023" cy="2088232"/>
          </a:xfrm>
        </p:spPr>
        <p:txBody>
          <a:bodyPr>
            <a:noAutofit/>
          </a:bodyPr>
          <a:lstStyle/>
          <a:p>
            <a:r>
              <a:rPr lang="en-US" dirty="0" err="1"/>
              <a:t>useContext</a:t>
            </a:r>
            <a:r>
              <a:rPr lang="en-US" dirty="0"/>
              <a:t> hook can be used in functional components to consume the value stored in the context.</a:t>
            </a:r>
          </a:p>
          <a:p>
            <a:r>
              <a:rPr lang="en-US" dirty="0"/>
              <a:t>It takes context as a parameter and returns the value as specified in the </a:t>
            </a:r>
            <a:r>
              <a:rPr lang="en-US" dirty="0" err="1"/>
              <a:t>createContext</a:t>
            </a:r>
            <a:r>
              <a:rPr lang="en-US" dirty="0"/>
              <a:t> method</a:t>
            </a:r>
          </a:p>
        </p:txBody>
      </p:sp>
      <p:sp>
        <p:nvSpPr>
          <p:cNvPr id="3" name="Rectangle 2">
            <a:extLst>
              <a:ext uri="{FF2B5EF4-FFF2-40B4-BE49-F238E27FC236}">
                <a16:creationId xmlns:a16="http://schemas.microsoft.com/office/drawing/2014/main" id="{8ABA362F-D9C6-F748-B552-74453A8806B0}"/>
              </a:ext>
            </a:extLst>
          </p:cNvPr>
          <p:cNvSpPr/>
          <p:nvPr/>
        </p:nvSpPr>
        <p:spPr>
          <a:xfrm>
            <a:off x="1475656" y="2636912"/>
            <a:ext cx="4680520" cy="2800767"/>
          </a:xfrm>
          <a:prstGeom prst="rect">
            <a:avLst/>
          </a:prstGeom>
        </p:spPr>
        <p:txBody>
          <a:bodyPr wrap="square">
            <a:spAutoFit/>
          </a:bodyPr>
          <a:lstStyle/>
          <a:p>
            <a:r>
              <a:rPr lang="en-US" sz="1600" dirty="0">
                <a:solidFill>
                  <a:srgbClr val="AF00DB"/>
                </a:solidFill>
                <a:latin typeface="Calibri" panose="020F0502020204030204" pitchFamily="34" charset="0"/>
                <a:cs typeface="Calibri" panose="020F0502020204030204" pitchFamily="34" charset="0"/>
              </a:rPr>
              <a:t>export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AF00DB"/>
                </a:solidFill>
                <a:latin typeface="Calibri" panose="020F0502020204030204" pitchFamily="34" charset="0"/>
                <a:cs typeface="Calibri" panose="020F0502020204030204" pitchFamily="34" charset="0"/>
              </a:rPr>
              <a:t>default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00FF"/>
                </a:solidFill>
                <a:latin typeface="Calibri" panose="020F0502020204030204" pitchFamily="34" charset="0"/>
                <a:cs typeface="Calibri" panose="020F0502020204030204" pitchFamily="34" charset="0"/>
              </a:rPr>
              <a:t>function</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795E26"/>
                </a:solidFill>
                <a:latin typeface="Calibri" panose="020F0502020204030204" pitchFamily="34" charset="0"/>
                <a:cs typeface="Calibri" panose="020F0502020204030204" pitchFamily="34" charset="0"/>
              </a:rPr>
              <a:t>ThemedButton</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1080"/>
                </a:solidFill>
                <a:latin typeface="Calibri" panose="020F0502020204030204" pitchFamily="34" charset="0"/>
                <a:cs typeface="Calibri" panose="020F0502020204030204" pitchFamily="34" charset="0"/>
              </a:rPr>
              <a:t>props</a:t>
            </a:r>
            <a:r>
              <a:rPr lang="en-US" sz="1600" dirty="0">
                <a:solidFill>
                  <a:srgbClr val="000000"/>
                </a:solidFill>
                <a:latin typeface="Calibri" panose="020F0502020204030204" pitchFamily="34" charset="0"/>
                <a:cs typeface="Calibri" panose="020F0502020204030204" pitchFamily="34" charset="0"/>
              </a:rPr>
              <a:t>) {</a:t>
            </a:r>
          </a:p>
          <a:p>
            <a:r>
              <a:rPr lang="en-US" sz="1600" dirty="0" err="1">
                <a:solidFill>
                  <a:srgbClr val="0000FF"/>
                </a:solidFill>
                <a:latin typeface="Calibri" panose="020F0502020204030204" pitchFamily="34" charset="0"/>
                <a:cs typeface="Calibri" panose="020F0502020204030204" pitchFamily="34" charset="0"/>
              </a:rPr>
              <a:t>const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70C1"/>
                </a:solidFill>
                <a:latin typeface="Calibri" panose="020F0502020204030204" pitchFamily="34" charset="0"/>
                <a:cs typeface="Calibri" panose="020F0502020204030204" pitchFamily="34" charset="0"/>
              </a:rPr>
              <a:t>theme</a:t>
            </a:r>
            <a:r>
              <a:rPr lang="en-US" sz="1600" dirty="0">
                <a:solidFill>
                  <a:srgbClr val="000000"/>
                </a:solidFill>
                <a:latin typeface="Calibri" panose="020F0502020204030204" pitchFamily="34" charset="0"/>
                <a:cs typeface="Calibri" panose="020F0502020204030204" pitchFamily="34" charset="0"/>
              </a:rPr>
              <a:t> = </a:t>
            </a:r>
            <a:r>
              <a:rPr lang="en-US" sz="1600" dirty="0" err="1">
                <a:solidFill>
                  <a:srgbClr val="795E26"/>
                </a:solidFill>
                <a:latin typeface="Calibri" panose="020F0502020204030204" pitchFamily="34" charset="0"/>
                <a:cs typeface="Calibri" panose="020F0502020204030204" pitchFamily="34" charset="0"/>
              </a:rPr>
              <a:t>useContext</a:t>
            </a:r>
            <a:r>
              <a:rPr lang="en-US" sz="1600" dirty="0">
                <a:solidFill>
                  <a:srgbClr val="000000"/>
                </a:solidFill>
                <a:latin typeface="Calibri" panose="020F0502020204030204" pitchFamily="34" charset="0"/>
                <a:cs typeface="Calibri" panose="020F0502020204030204" pitchFamily="34" charset="0"/>
              </a:rPr>
              <a:t>(</a:t>
            </a:r>
            <a:r>
              <a:rPr lang="en-US" sz="1600" dirty="0" err="1">
                <a:solidFill>
                  <a:srgbClr val="0070C1"/>
                </a:solidFill>
                <a:latin typeface="Calibri" panose="020F0502020204030204" pitchFamily="34" charset="0"/>
                <a:cs typeface="Calibri" panose="020F0502020204030204" pitchFamily="34" charset="0"/>
              </a:rPr>
              <a:t>ThemeContext</a:t>
            </a:r>
            <a:r>
              <a:rPr lang="en-US" sz="1600" dirty="0">
                <a:solidFill>
                  <a:srgbClr val="000000"/>
                </a:solidFill>
                <a:latin typeface="Calibri" panose="020F0502020204030204" pitchFamily="34" charset="0"/>
                <a:cs typeface="Calibri" panose="020F0502020204030204" pitchFamily="34" charset="0"/>
              </a:rPr>
              <a:t>);</a:t>
            </a:r>
          </a:p>
          <a:p>
            <a:pPr lvl="1"/>
            <a:r>
              <a:rPr lang="en-US" sz="1600" dirty="0">
                <a:solidFill>
                  <a:srgbClr val="AF00DB"/>
                </a:solidFill>
                <a:latin typeface="Calibri" panose="020F0502020204030204" pitchFamily="34" charset="0"/>
                <a:cs typeface="Calibri" panose="020F0502020204030204" pitchFamily="34" charset="0"/>
              </a:rPr>
              <a:t>return</a:t>
            </a:r>
            <a:r>
              <a:rPr lang="en-US" sz="1600" dirty="0">
                <a:solidFill>
                  <a:srgbClr val="000000"/>
                </a:solidFill>
                <a:latin typeface="Calibri" panose="020F0502020204030204" pitchFamily="34" charset="0"/>
                <a:cs typeface="Calibri" panose="020F0502020204030204" pitchFamily="34" charset="0"/>
              </a:rPr>
              <a:t> (</a:t>
            </a:r>
          </a:p>
          <a:p>
            <a:pPr lvl="1"/>
            <a:r>
              <a:rPr lang="en-US" sz="1600" dirty="0">
                <a:solidFill>
                  <a:srgbClr val="800000"/>
                </a:solidFill>
                <a:latin typeface="Calibri" panose="020F0502020204030204" pitchFamily="34" charset="0"/>
                <a:cs typeface="Calibri" panose="020F0502020204030204" pitchFamily="34" charset="0"/>
              </a:rPr>
              <a:t>&lt;div&gt;</a:t>
            </a:r>
            <a:endParaRPr lang="en-US" sz="1600" dirty="0">
              <a:solidFill>
                <a:srgbClr val="000000"/>
              </a:solidFill>
              <a:latin typeface="Calibri" panose="020F0502020204030204" pitchFamily="34" charset="0"/>
              <a:cs typeface="Calibri" panose="020F0502020204030204" pitchFamily="34" charset="0"/>
            </a:endParaRPr>
          </a:p>
          <a:p>
            <a:pPr lvl="1"/>
            <a:r>
              <a:rPr lang="en-US" sz="1600" dirty="0">
                <a:solidFill>
                  <a:srgbClr val="800000"/>
                </a:solidFill>
                <a:latin typeface="Calibri" panose="020F0502020204030204" pitchFamily="34" charset="0"/>
                <a:cs typeface="Calibri" panose="020F0502020204030204" pitchFamily="34" charset="0"/>
              </a:rPr>
              <a:t>&lt;h1&gt;</a:t>
            </a:r>
            <a:r>
              <a:rPr lang="en-US" sz="1600" dirty="0">
                <a:solidFill>
                  <a:srgbClr val="000000"/>
                </a:solidFill>
                <a:latin typeface="Calibri" panose="020F0502020204030204" pitchFamily="34" charset="0"/>
                <a:cs typeface="Calibri" panose="020F0502020204030204" pitchFamily="34" charset="0"/>
              </a:rPr>
              <a:t>With Consumer </a:t>
            </a:r>
            <a:r>
              <a:rPr lang="en-US" sz="1600" dirty="0" err="1">
                <a:solidFill>
                  <a:srgbClr val="000000"/>
                </a:solidFill>
                <a:latin typeface="Calibri" panose="020F0502020204030204" pitchFamily="34" charset="0"/>
                <a:cs typeface="Calibri" panose="020F0502020204030204" pitchFamily="34" charset="0"/>
              </a:rPr>
              <a:t>compoenent</a:t>
            </a:r>
            <a:r>
              <a:rPr lang="en-US" sz="1600" dirty="0">
                <a:solidFill>
                  <a:srgbClr val="800000"/>
                </a:solidFill>
                <a:latin typeface="Calibri" panose="020F0502020204030204" pitchFamily="34" charset="0"/>
                <a:cs typeface="Calibri" panose="020F0502020204030204" pitchFamily="34" charset="0"/>
              </a:rPr>
              <a:t>&lt;/h1&gt;</a:t>
            </a:r>
            <a:endParaRPr lang="en-US" sz="1600" dirty="0">
              <a:solidFill>
                <a:srgbClr val="000000"/>
              </a:solidFill>
              <a:latin typeface="Calibri" panose="020F0502020204030204" pitchFamily="34" charset="0"/>
              <a:cs typeface="Calibri" panose="020F0502020204030204" pitchFamily="34" charset="0"/>
            </a:endParaRPr>
          </a:p>
          <a:p>
            <a:pPr lvl="1"/>
            <a:r>
              <a:rPr lang="en-US" sz="1600" dirty="0">
                <a:solidFill>
                  <a:srgbClr val="800000"/>
                </a:solidFill>
                <a:latin typeface="Calibri" panose="020F0502020204030204" pitchFamily="34" charset="0"/>
                <a:cs typeface="Calibri" panose="020F0502020204030204" pitchFamily="34" charset="0"/>
              </a:rPr>
              <a:t>&lt;button</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00FF"/>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1080"/>
                </a:solidFill>
                <a:latin typeface="Calibri" panose="020F0502020204030204" pitchFamily="34" charset="0"/>
                <a:cs typeface="Calibri" panose="020F0502020204030204" pitchFamily="34" charset="0"/>
              </a:rPr>
              <a:t>props</a:t>
            </a:r>
            <a:r>
              <a:rPr lang="en-US" sz="1600" dirty="0">
                <a:solidFill>
                  <a:srgbClr val="0000FF"/>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FF0000"/>
                </a:solidFill>
                <a:latin typeface="Calibri" panose="020F0502020204030204" pitchFamily="34" charset="0"/>
                <a:cs typeface="Calibri" panose="020F0502020204030204" pitchFamily="34" charset="0"/>
              </a:rPr>
              <a:t>style</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00FF"/>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backgroundColor:</a:t>
            </a:r>
            <a:r>
              <a:rPr lang="en-US" sz="1600" dirty="0" err="1">
                <a:solidFill>
                  <a:srgbClr val="0070C1"/>
                </a:solidFill>
                <a:latin typeface="Calibri" panose="020F0502020204030204" pitchFamily="34" charset="0"/>
                <a:cs typeface="Calibri" panose="020F0502020204030204" pitchFamily="34" charset="0"/>
              </a:rPr>
              <a:t>theme</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background</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00FF"/>
                </a:solidFill>
                <a:latin typeface="Calibri" panose="020F0502020204030204" pitchFamily="34" charset="0"/>
                <a:cs typeface="Calibri" panose="020F0502020204030204" pitchFamily="34" charset="0"/>
              </a:rPr>
              <a:t>}</a:t>
            </a:r>
            <a:r>
              <a:rPr lang="en-US" sz="1600" dirty="0">
                <a:solidFill>
                  <a:srgbClr val="800000"/>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 </a:t>
            </a:r>
          </a:p>
          <a:p>
            <a:pPr lvl="1"/>
            <a:r>
              <a:rPr lang="en-US" sz="1600" dirty="0">
                <a:solidFill>
                  <a:srgbClr val="800000"/>
                </a:solidFill>
                <a:latin typeface="Calibri" panose="020F0502020204030204" pitchFamily="34" charset="0"/>
                <a:cs typeface="Calibri" panose="020F0502020204030204" pitchFamily="34" charset="0"/>
              </a:rPr>
              <a:t>&lt;/button&gt;</a:t>
            </a:r>
            <a:endParaRPr lang="en-US" sz="1600" dirty="0">
              <a:solidFill>
                <a:srgbClr val="000000"/>
              </a:solidFill>
              <a:latin typeface="Calibri" panose="020F0502020204030204" pitchFamily="34" charset="0"/>
              <a:cs typeface="Calibri" panose="020F0502020204030204" pitchFamily="34" charset="0"/>
            </a:endParaRPr>
          </a:p>
          <a:p>
            <a:pPr lvl="1"/>
            <a:r>
              <a:rPr lang="en-US" sz="1600" dirty="0">
                <a:solidFill>
                  <a:srgbClr val="800000"/>
                </a:solidFill>
                <a:latin typeface="Calibri" panose="020F0502020204030204" pitchFamily="34" charset="0"/>
                <a:cs typeface="Calibri" panose="020F0502020204030204" pitchFamily="34" charset="0"/>
              </a:rPr>
              <a:t>&lt;/div&gt;</a:t>
            </a:r>
            <a:endParaRPr lang="en-US" sz="1600" dirty="0">
              <a:solidFill>
                <a:srgbClr val="000000"/>
              </a:solidFill>
              <a:latin typeface="Calibri" panose="020F0502020204030204" pitchFamily="34" charset="0"/>
              <a:cs typeface="Calibri" panose="020F0502020204030204" pitchFamily="34" charset="0"/>
            </a:endParaRPr>
          </a:p>
          <a:p>
            <a:pPr lvl="1"/>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0000"/>
                </a:solidFill>
                <a:latin typeface="Calibri" panose="020F0502020204030204" pitchFamily="34" charset="0"/>
                <a:cs typeface="Calibri" panose="020F0502020204030204" pitchFamily="34" charset="0"/>
              </a:rPr>
              <a:t>}</a:t>
            </a:r>
            <a:endParaRPr lang="en-US" sz="1600" b="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303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a:t>
            </a:r>
            <a:r>
              <a:rPr lang="en-US" b="1" dirty="0"/>
              <a:t>pure function</a:t>
            </a:r>
            <a:r>
              <a:rPr lang="en-US" dirty="0"/>
              <a:t> is a function which:</a:t>
            </a:r>
          </a:p>
          <a:p>
            <a:r>
              <a:rPr lang="en-US" dirty="0"/>
              <a:t>Given the same input, will always return the same output.</a:t>
            </a:r>
          </a:p>
          <a:p>
            <a:r>
              <a:rPr lang="en-US" dirty="0"/>
              <a:t>Produces no side effects.</a:t>
            </a:r>
          </a:p>
          <a:p>
            <a:r>
              <a:rPr lang="en-US" dirty="0"/>
              <a:t>Pure functions take some input and return some output based on that input. </a:t>
            </a:r>
          </a:p>
          <a:p>
            <a:r>
              <a:rPr lang="en-US" dirty="0"/>
              <a:t>They are the simplest reusable building blocks of code in a program. </a:t>
            </a:r>
          </a:p>
          <a:p>
            <a:r>
              <a:rPr lang="en-US" dirty="0"/>
              <a:t>Perhaps the most important design principle in computer science is KISS (Keep It Simple, Stupid).</a:t>
            </a:r>
          </a:p>
        </p:txBody>
      </p:sp>
      <p:sp>
        <p:nvSpPr>
          <p:cNvPr id="3" name="Title 2"/>
          <p:cNvSpPr>
            <a:spLocks noGrp="1"/>
          </p:cNvSpPr>
          <p:nvPr>
            <p:ph type="title"/>
          </p:nvPr>
        </p:nvSpPr>
        <p:spPr/>
        <p:txBody>
          <a:bodyPr/>
          <a:lstStyle/>
          <a:p>
            <a:r>
              <a:rPr lang="en-US" dirty="0"/>
              <a:t>Pure Function</a:t>
            </a:r>
          </a:p>
        </p:txBody>
      </p:sp>
    </p:spTree>
    <p:extLst>
      <p:ext uri="{BB962C8B-B14F-4D97-AF65-F5344CB8AC3E}">
        <p14:creationId xmlns:p14="http://schemas.microsoft.com/office/powerpoint/2010/main" val="2474273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23528" y="44624"/>
            <a:ext cx="7632848"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a:effectLst/>
              </a:rPr>
              <a:t>Context Example – Update Context</a:t>
            </a:r>
          </a:p>
        </p:txBody>
      </p:sp>
      <p:sp>
        <p:nvSpPr>
          <p:cNvPr id="10" name="Content Placeholder 2"/>
          <p:cNvSpPr>
            <a:spLocks noGrp="1"/>
          </p:cNvSpPr>
          <p:nvPr>
            <p:ph sz="quarter" idx="1"/>
          </p:nvPr>
        </p:nvSpPr>
        <p:spPr>
          <a:xfrm>
            <a:off x="352433" y="764704"/>
            <a:ext cx="4147559" cy="2088232"/>
          </a:xfrm>
        </p:spPr>
        <p:txBody>
          <a:bodyPr>
            <a:noAutofit/>
          </a:bodyPr>
          <a:lstStyle/>
          <a:p>
            <a:r>
              <a:rPr lang="en-US" dirty="0"/>
              <a:t>To be able to update the context, pass a function down through the context to allow consumers to update the context:</a:t>
            </a:r>
          </a:p>
          <a:p>
            <a:r>
              <a:rPr lang="en-US" dirty="0"/>
              <a:t>In </a:t>
            </a:r>
            <a:r>
              <a:rPr lang="en-US" dirty="0" err="1"/>
              <a:t>Layout.js</a:t>
            </a:r>
            <a:r>
              <a:rPr lang="en-US" dirty="0"/>
              <a:t>, update the state object that takes function to modify the context value</a:t>
            </a:r>
          </a:p>
          <a:p>
            <a:pPr marL="0" indent="0">
              <a:buNone/>
            </a:pPr>
            <a:endParaRPr lang="en-US" dirty="0"/>
          </a:p>
          <a:p>
            <a:r>
              <a:rPr lang="en-US" dirty="0"/>
              <a:t>Update the Provider in </a:t>
            </a:r>
            <a:r>
              <a:rPr lang="en-US" dirty="0" err="1"/>
              <a:t>Layout.js</a:t>
            </a:r>
            <a:r>
              <a:rPr lang="en-US" dirty="0"/>
              <a:t> as follows:</a:t>
            </a:r>
          </a:p>
          <a:p>
            <a:r>
              <a:rPr lang="en-US" dirty="0" err="1"/>
              <a:t>ThemeButton.js</a:t>
            </a:r>
            <a:r>
              <a:rPr lang="en-US" dirty="0"/>
              <a:t> will look as follows:</a:t>
            </a:r>
          </a:p>
          <a:p>
            <a:r>
              <a:rPr lang="en-US" dirty="0" err="1"/>
              <a:t>ToolBar.js</a:t>
            </a:r>
            <a:r>
              <a:rPr lang="en-US" dirty="0"/>
              <a:t> as follows:</a:t>
            </a:r>
          </a:p>
          <a:p>
            <a:r>
              <a:rPr lang="en-US" dirty="0"/>
              <a:t>No need to pass </a:t>
            </a:r>
            <a:r>
              <a:rPr lang="en-US"/>
              <a:t>the event props</a:t>
            </a:r>
            <a:br>
              <a:rPr lang="en-US" dirty="0"/>
            </a:br>
            <a:endParaRPr lang="en-US" dirty="0"/>
          </a:p>
          <a:p>
            <a:endParaRPr lang="en-US" dirty="0"/>
          </a:p>
        </p:txBody>
      </p:sp>
      <p:sp>
        <p:nvSpPr>
          <p:cNvPr id="2" name="Rectangle 1">
            <a:extLst>
              <a:ext uri="{FF2B5EF4-FFF2-40B4-BE49-F238E27FC236}">
                <a16:creationId xmlns:a16="http://schemas.microsoft.com/office/drawing/2014/main" id="{C7F36EB0-154A-504D-8F78-63EEAAF964DA}"/>
              </a:ext>
            </a:extLst>
          </p:cNvPr>
          <p:cNvSpPr/>
          <p:nvPr/>
        </p:nvSpPr>
        <p:spPr>
          <a:xfrm>
            <a:off x="5364291" y="210687"/>
            <a:ext cx="2909225" cy="1323439"/>
          </a:xfrm>
          <a:prstGeom prst="rect">
            <a:avLst/>
          </a:prstGeom>
        </p:spPr>
        <p:txBody>
          <a:bodyPr wrap="square">
            <a:spAutoFit/>
          </a:bodyPr>
          <a:lstStyle/>
          <a:p>
            <a:r>
              <a:rPr lang="en-US" sz="1600" dirty="0">
                <a:solidFill>
                  <a:srgbClr val="AF00DB"/>
                </a:solidFill>
                <a:latin typeface="Calibri" panose="020F0502020204030204" pitchFamily="34" charset="0"/>
                <a:cs typeface="Calibri" panose="020F0502020204030204" pitchFamily="34" charset="0"/>
              </a:rPr>
              <a:t>export</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0000FF"/>
                </a:solidFill>
                <a:latin typeface="Calibri" panose="020F0502020204030204" pitchFamily="34" charset="0"/>
                <a:cs typeface="Calibri" panose="020F0502020204030204" pitchFamily="34" charset="0"/>
              </a:rPr>
              <a:t>const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70C1"/>
                </a:solidFill>
                <a:latin typeface="Calibri" panose="020F0502020204030204" pitchFamily="34" charset="0"/>
                <a:cs typeface="Calibri" panose="020F0502020204030204" pitchFamily="34" charset="0"/>
              </a:rPr>
              <a:t>ThemeContext1</a:t>
            </a:r>
            <a:r>
              <a:rPr lang="en-US" sz="1600" dirty="0">
                <a:solidFill>
                  <a:srgbClr val="000000"/>
                </a:solidFill>
                <a:latin typeface="Calibri" panose="020F0502020204030204" pitchFamily="34" charset="0"/>
                <a:cs typeface="Calibri" panose="020F0502020204030204" pitchFamily="34" charset="0"/>
              </a:rPr>
              <a:t> = </a:t>
            </a:r>
            <a:r>
              <a:rPr lang="en-US" sz="1600" dirty="0" err="1">
                <a:solidFill>
                  <a:srgbClr val="267F99"/>
                </a:solidFill>
                <a:latin typeface="Calibri" panose="020F0502020204030204" pitchFamily="34" charset="0"/>
                <a:cs typeface="Calibri" panose="020F0502020204030204" pitchFamily="34" charset="0"/>
              </a:rPr>
              <a:t>React</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795E26"/>
                </a:solidFill>
                <a:latin typeface="Calibri" panose="020F0502020204030204" pitchFamily="34" charset="0"/>
                <a:cs typeface="Calibri" panose="020F0502020204030204" pitchFamily="34" charset="0"/>
              </a:rPr>
              <a:t>createContext</a:t>
            </a:r>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1080"/>
                </a:solidFill>
                <a:latin typeface="Calibri" panose="020F0502020204030204" pitchFamily="34" charset="0"/>
                <a:cs typeface="Calibri" panose="020F0502020204030204" pitchFamily="34" charset="0"/>
              </a:rPr>
              <a:t>theme:</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0070C1"/>
                </a:solidFill>
                <a:latin typeface="Calibri" panose="020F0502020204030204" pitchFamily="34" charset="0"/>
                <a:cs typeface="Calibri" panose="020F0502020204030204" pitchFamily="34" charset="0"/>
              </a:rPr>
              <a:t>themes</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light</a:t>
            </a:r>
            <a:r>
              <a:rPr lang="en-US" sz="1600" dirty="0">
                <a:solidFill>
                  <a:srgbClr val="000000"/>
                </a:solidFill>
                <a:latin typeface="Calibri" panose="020F0502020204030204" pitchFamily="34" charset="0"/>
                <a:cs typeface="Calibri" panose="020F0502020204030204" pitchFamily="34" charset="0"/>
              </a:rPr>
              <a:t>,</a:t>
            </a:r>
          </a:p>
          <a:p>
            <a:r>
              <a:rPr lang="en-US" sz="1600" dirty="0" err="1">
                <a:solidFill>
                  <a:srgbClr val="795E26"/>
                </a:solidFill>
                <a:latin typeface="Calibri" panose="020F0502020204030204" pitchFamily="34" charset="0"/>
                <a:cs typeface="Calibri" panose="020F0502020204030204" pitchFamily="34" charset="0"/>
              </a:rPr>
              <a:t>toggleTheme</a:t>
            </a:r>
            <a:r>
              <a:rPr lang="en-US" sz="1600" dirty="0">
                <a:solidFill>
                  <a:srgbClr val="001080"/>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 () </a:t>
            </a:r>
            <a:r>
              <a:rPr lang="en-US" sz="1600" dirty="0">
                <a:solidFill>
                  <a:srgbClr val="0000FF"/>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000000"/>
                </a:solidFill>
                <a:latin typeface="Calibri" panose="020F0502020204030204" pitchFamily="34" charset="0"/>
                <a:cs typeface="Calibri" panose="020F0502020204030204" pitchFamily="34" charset="0"/>
              </a:rPr>
              <a:t>});</a:t>
            </a:r>
            <a:endParaRPr lang="en-US" sz="1600" b="0" dirty="0">
              <a:solidFill>
                <a:srgbClr val="000000"/>
              </a:solidFill>
              <a:effectLst/>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D7C47954-60D2-5544-90D0-ED793BB879C9}"/>
              </a:ext>
            </a:extLst>
          </p:cNvPr>
          <p:cNvSpPr/>
          <p:nvPr/>
        </p:nvSpPr>
        <p:spPr>
          <a:xfrm>
            <a:off x="5220072" y="1534126"/>
            <a:ext cx="2909225" cy="1077218"/>
          </a:xfrm>
          <a:prstGeom prst="rect">
            <a:avLst/>
          </a:prstGeom>
        </p:spPr>
        <p:txBody>
          <a:bodyPr wrap="square">
            <a:spAutoFit/>
          </a:bodyPr>
          <a:lstStyle/>
          <a:p>
            <a:r>
              <a:rPr lang="en-US" sz="1600" dirty="0">
                <a:solidFill>
                  <a:srgbClr val="001080"/>
                </a:solidFill>
                <a:latin typeface="Calibri" panose="020F0502020204030204" pitchFamily="34" charset="0"/>
                <a:cs typeface="Calibri" panose="020F0502020204030204" pitchFamily="34" charset="0"/>
              </a:rPr>
              <a:t>state</a:t>
            </a:r>
            <a:r>
              <a:rPr lang="en-US" sz="1600" dirty="0">
                <a:solidFill>
                  <a:srgbClr val="000000"/>
                </a:solidFill>
                <a:latin typeface="Calibri" panose="020F0502020204030204" pitchFamily="34" charset="0"/>
                <a:cs typeface="Calibri" panose="020F0502020204030204" pitchFamily="34" charset="0"/>
              </a:rPr>
              <a:t> = {</a:t>
            </a:r>
          </a:p>
          <a:p>
            <a:r>
              <a:rPr lang="en-US" sz="1600" dirty="0">
                <a:solidFill>
                  <a:srgbClr val="001080"/>
                </a:solidFill>
                <a:latin typeface="Calibri" panose="020F0502020204030204" pitchFamily="34" charset="0"/>
                <a:cs typeface="Calibri" panose="020F0502020204030204" pitchFamily="34" charset="0"/>
              </a:rPr>
              <a:t>theme:</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0070C1"/>
                </a:solidFill>
                <a:latin typeface="Calibri" panose="020F0502020204030204" pitchFamily="34" charset="0"/>
                <a:cs typeface="Calibri" panose="020F0502020204030204" pitchFamily="34" charset="0"/>
              </a:rPr>
              <a:t>themes</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dark</a:t>
            </a:r>
            <a:r>
              <a:rPr lang="en-US" sz="1600" dirty="0">
                <a:solidFill>
                  <a:srgbClr val="000000"/>
                </a:solidFill>
                <a:latin typeface="Calibri" panose="020F0502020204030204" pitchFamily="34" charset="0"/>
                <a:cs typeface="Calibri" panose="020F0502020204030204" pitchFamily="34" charset="0"/>
              </a:rPr>
              <a:t>,</a:t>
            </a:r>
          </a:p>
          <a:p>
            <a:r>
              <a:rPr lang="en-US" sz="1600" dirty="0" err="1">
                <a:solidFill>
                  <a:srgbClr val="795E26"/>
                </a:solidFill>
                <a:latin typeface="Calibri" panose="020F0502020204030204" pitchFamily="34" charset="0"/>
                <a:cs typeface="Calibri" panose="020F0502020204030204" pitchFamily="34" charset="0"/>
              </a:rPr>
              <a:t>toggleTheme</a:t>
            </a:r>
            <a:r>
              <a:rPr lang="en-US" sz="1600" dirty="0">
                <a:solidFill>
                  <a:srgbClr val="001080"/>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0000FF"/>
                </a:solidFill>
                <a:latin typeface="Calibri" panose="020F0502020204030204" pitchFamily="34" charset="0"/>
                <a:cs typeface="Calibri" panose="020F0502020204030204" pitchFamily="34" charset="0"/>
              </a:rPr>
              <a:t>this</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795E26"/>
                </a:solidFill>
                <a:latin typeface="Calibri" panose="020F0502020204030204" pitchFamily="34" charset="0"/>
                <a:cs typeface="Calibri" panose="020F0502020204030204" pitchFamily="34" charset="0"/>
              </a:rPr>
              <a:t>toggleTheme</a:t>
            </a:r>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000000"/>
                </a:solidFill>
                <a:latin typeface="Calibri" panose="020F0502020204030204" pitchFamily="34" charset="0"/>
                <a:cs typeface="Calibri" panose="020F0502020204030204" pitchFamily="34" charset="0"/>
              </a:rPr>
              <a:t>};</a:t>
            </a:r>
            <a:endParaRPr lang="en-US" sz="1600" b="0" dirty="0">
              <a:solidFill>
                <a:srgbClr val="000000"/>
              </a:solidFill>
              <a:effectLst/>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2DB85823-4CC7-DC49-BCE3-BEC898F3DC49}"/>
              </a:ext>
            </a:extLst>
          </p:cNvPr>
          <p:cNvSpPr/>
          <p:nvPr/>
        </p:nvSpPr>
        <p:spPr>
          <a:xfrm>
            <a:off x="4495870" y="2725386"/>
            <a:ext cx="3960440" cy="861774"/>
          </a:xfrm>
          <a:prstGeom prst="rect">
            <a:avLst/>
          </a:prstGeom>
        </p:spPr>
        <p:txBody>
          <a:bodyPr wrap="square">
            <a:spAutoFit/>
          </a:bodyPr>
          <a:lstStyle/>
          <a:p>
            <a:r>
              <a:rPr lang="en-US" sz="1600" dirty="0">
                <a:solidFill>
                  <a:srgbClr val="800000"/>
                </a:solidFill>
                <a:latin typeface="Calibri" panose="020F0502020204030204" pitchFamily="34" charset="0"/>
                <a:cs typeface="Calibri" panose="020F0502020204030204" pitchFamily="34" charset="0"/>
              </a:rPr>
              <a:t>&lt;</a:t>
            </a:r>
            <a:r>
              <a:rPr lang="en-US" sz="1600" dirty="0">
                <a:solidFill>
                  <a:srgbClr val="267F99"/>
                </a:solidFill>
                <a:latin typeface="Calibri" panose="020F0502020204030204" pitchFamily="34" charset="0"/>
                <a:cs typeface="Calibri" panose="020F0502020204030204" pitchFamily="34" charset="0"/>
              </a:rPr>
              <a:t>ThemeContext1.Provider</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FF0000"/>
                </a:solidFill>
                <a:latin typeface="Calibri" panose="020F0502020204030204" pitchFamily="34" charset="0"/>
                <a:cs typeface="Calibri" panose="020F0502020204030204" pitchFamily="34" charset="0"/>
              </a:rPr>
              <a:t>value</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00FF"/>
                </a:solidFill>
                <a:latin typeface="Calibri" panose="020F0502020204030204" pitchFamily="34" charset="0"/>
                <a:cs typeface="Calibri" panose="020F0502020204030204" pitchFamily="34" charset="0"/>
              </a:rPr>
              <a:t>{</a:t>
            </a:r>
            <a:r>
              <a:rPr lang="en-US" sz="1600" dirty="0" err="1">
                <a:solidFill>
                  <a:srgbClr val="0000FF"/>
                </a:solidFill>
                <a:latin typeface="Calibri" panose="020F0502020204030204" pitchFamily="34" charset="0"/>
                <a:cs typeface="Calibri" panose="020F0502020204030204" pitchFamily="34" charset="0"/>
              </a:rPr>
              <a:t>this</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state</a:t>
            </a:r>
            <a:r>
              <a:rPr lang="en-US" sz="1600" dirty="0">
                <a:solidFill>
                  <a:srgbClr val="0000FF"/>
                </a:solidFill>
                <a:latin typeface="Calibri" panose="020F0502020204030204" pitchFamily="34" charset="0"/>
                <a:cs typeface="Calibri" panose="020F0502020204030204" pitchFamily="34" charset="0"/>
              </a:rPr>
              <a:t>}</a:t>
            </a:r>
            <a:r>
              <a:rPr lang="en-US" sz="1600" dirty="0">
                <a:solidFill>
                  <a:srgbClr val="800000"/>
                </a:solidFill>
                <a:latin typeface="Calibri" panose="020F0502020204030204" pitchFamily="34" charset="0"/>
                <a:cs typeface="Calibri" panose="020F0502020204030204" pitchFamily="34" charset="0"/>
              </a:rPr>
              <a:t>&gt;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800000"/>
                </a:solidFill>
                <a:latin typeface="Calibri" panose="020F0502020204030204" pitchFamily="34" charset="0"/>
                <a:cs typeface="Calibri" panose="020F0502020204030204" pitchFamily="34" charset="0"/>
              </a:rPr>
              <a:t>&lt;</a:t>
            </a:r>
            <a:r>
              <a:rPr lang="en-US" sz="1600" dirty="0" err="1">
                <a:solidFill>
                  <a:srgbClr val="267F99"/>
                </a:solidFill>
                <a:latin typeface="Calibri" panose="020F0502020204030204" pitchFamily="34" charset="0"/>
                <a:cs typeface="Calibri" panose="020F0502020204030204" pitchFamily="34" charset="0"/>
              </a:rPr>
              <a:t>ToolBar</a:t>
            </a:r>
            <a:r>
              <a:rPr lang="en-US" sz="1600" dirty="0">
                <a:solidFill>
                  <a:srgbClr val="800000"/>
                </a:solidFill>
                <a:latin typeface="Calibri" panose="020F0502020204030204" pitchFamily="34" charset="0"/>
                <a:cs typeface="Calibri" panose="020F0502020204030204" pitchFamily="34" charset="0"/>
              </a:rPr>
              <a:t>&gt;&lt;/</a:t>
            </a:r>
            <a:r>
              <a:rPr lang="en-US" sz="1600" dirty="0" err="1">
                <a:solidFill>
                  <a:srgbClr val="267F99"/>
                </a:solidFill>
                <a:latin typeface="Calibri" panose="020F0502020204030204" pitchFamily="34" charset="0"/>
                <a:cs typeface="Calibri" panose="020F0502020204030204" pitchFamily="34" charset="0"/>
              </a:rPr>
              <a:t>ToolBar</a:t>
            </a:r>
            <a:r>
              <a:rPr lang="en-US" sz="1600" dirty="0">
                <a:solidFill>
                  <a:srgbClr val="800000"/>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800000"/>
                </a:solidFill>
                <a:latin typeface="Calibri" panose="020F0502020204030204" pitchFamily="34" charset="0"/>
                <a:cs typeface="Calibri" panose="020F0502020204030204" pitchFamily="34" charset="0"/>
              </a:rPr>
              <a:t>&lt;/</a:t>
            </a:r>
            <a:r>
              <a:rPr lang="en-US" sz="1600" dirty="0">
                <a:solidFill>
                  <a:srgbClr val="267F99"/>
                </a:solidFill>
                <a:latin typeface="Calibri" panose="020F0502020204030204" pitchFamily="34" charset="0"/>
                <a:cs typeface="Calibri" panose="020F0502020204030204" pitchFamily="34" charset="0"/>
              </a:rPr>
              <a:t>ThemeContext1.Provider</a:t>
            </a:r>
            <a:r>
              <a:rPr lang="en-US" sz="1600" dirty="0">
                <a:solidFill>
                  <a:srgbClr val="800000"/>
                </a:solidFill>
                <a:latin typeface="Calibri" panose="020F0502020204030204" pitchFamily="34" charset="0"/>
                <a:cs typeface="Calibri" panose="020F0502020204030204" pitchFamily="34" charset="0"/>
              </a:rPr>
              <a:t>&gt;</a:t>
            </a:r>
            <a:endParaRPr lang="en-US" sz="1600" b="0" dirty="0">
              <a:solidFill>
                <a:srgbClr val="000000"/>
              </a:solidFill>
              <a:effectLst/>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AF16A755-0E3C-2840-80A8-7605BF4A1AA3}"/>
              </a:ext>
            </a:extLst>
          </p:cNvPr>
          <p:cNvSpPr/>
          <p:nvPr/>
        </p:nvSpPr>
        <p:spPr>
          <a:xfrm>
            <a:off x="4554723" y="3645024"/>
            <a:ext cx="4265749" cy="2800767"/>
          </a:xfrm>
          <a:prstGeom prst="rect">
            <a:avLst/>
          </a:prstGeom>
        </p:spPr>
        <p:txBody>
          <a:bodyPr wrap="square">
            <a:spAutoFit/>
          </a:bodyPr>
          <a:lstStyle/>
          <a:p>
            <a:r>
              <a:rPr lang="en-US" sz="1600" dirty="0">
                <a:solidFill>
                  <a:srgbClr val="AF00DB"/>
                </a:solidFill>
                <a:latin typeface="Calibri" panose="020F0502020204030204" pitchFamily="34" charset="0"/>
                <a:cs typeface="Calibri" panose="020F0502020204030204" pitchFamily="34" charset="0"/>
              </a:rPr>
              <a:t>export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AF00DB"/>
                </a:solidFill>
                <a:latin typeface="Calibri" panose="020F0502020204030204" pitchFamily="34" charset="0"/>
                <a:cs typeface="Calibri" panose="020F0502020204030204" pitchFamily="34" charset="0"/>
              </a:rPr>
              <a:t>default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00FF"/>
                </a:solidFill>
                <a:latin typeface="Calibri" panose="020F0502020204030204" pitchFamily="34" charset="0"/>
                <a:cs typeface="Calibri" panose="020F0502020204030204" pitchFamily="34" charset="0"/>
              </a:rPr>
              <a:t>function</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795E26"/>
                </a:solidFill>
                <a:latin typeface="Calibri" panose="020F0502020204030204" pitchFamily="34" charset="0"/>
                <a:cs typeface="Calibri" panose="020F0502020204030204" pitchFamily="34" charset="0"/>
              </a:rPr>
              <a:t>ThemedButton</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1080"/>
                </a:solidFill>
                <a:latin typeface="Calibri" panose="020F0502020204030204" pitchFamily="34" charset="0"/>
                <a:cs typeface="Calibri" panose="020F0502020204030204" pitchFamily="34" charset="0"/>
              </a:rPr>
              <a:t>props</a:t>
            </a:r>
            <a:r>
              <a:rPr lang="en-US" sz="1600" dirty="0">
                <a:solidFill>
                  <a:srgbClr val="000000"/>
                </a:solidFill>
                <a:latin typeface="Calibri" panose="020F0502020204030204" pitchFamily="34" charset="0"/>
                <a:cs typeface="Calibri" panose="020F0502020204030204" pitchFamily="34" charset="0"/>
              </a:rPr>
              <a:t>) {</a:t>
            </a:r>
          </a:p>
          <a:p>
            <a:r>
              <a:rPr lang="en-US" sz="1600" dirty="0" err="1">
                <a:solidFill>
                  <a:srgbClr val="0000FF"/>
                </a:solidFill>
                <a:latin typeface="Calibri" panose="020F0502020204030204" pitchFamily="34" charset="0"/>
                <a:cs typeface="Calibri" panose="020F0502020204030204" pitchFamily="34" charset="0"/>
              </a:rPr>
              <a:t>const</a:t>
            </a:r>
            <a:r>
              <a:rPr lang="en-US" sz="1600" dirty="0">
                <a:solidFill>
                  <a:srgbClr val="000000"/>
                </a:solidFill>
                <a:latin typeface="Calibri" panose="020F0502020204030204" pitchFamily="34" charset="0"/>
                <a:cs typeface="Calibri" panose="020F0502020204030204" pitchFamily="34" charset="0"/>
              </a:rPr>
              <a:t> {</a:t>
            </a:r>
            <a:r>
              <a:rPr lang="en-US" sz="1600" dirty="0">
                <a:solidFill>
                  <a:srgbClr val="0070C1"/>
                </a:solidFill>
                <a:latin typeface="Calibri" panose="020F0502020204030204" pitchFamily="34" charset="0"/>
                <a:cs typeface="Calibri" panose="020F0502020204030204" pitchFamily="34" charset="0"/>
              </a:rPr>
              <a:t>theme</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795E26"/>
                </a:solidFill>
                <a:latin typeface="Calibri" panose="020F0502020204030204" pitchFamily="34" charset="0"/>
                <a:cs typeface="Calibri" panose="020F0502020204030204" pitchFamily="34" charset="0"/>
              </a:rPr>
              <a:t>toggleTheme</a:t>
            </a:r>
            <a:r>
              <a:rPr lang="en-US" sz="1600" dirty="0">
                <a:solidFill>
                  <a:srgbClr val="000000"/>
                </a:solidFill>
                <a:latin typeface="Calibri" panose="020F0502020204030204" pitchFamily="34" charset="0"/>
                <a:cs typeface="Calibri" panose="020F0502020204030204" pitchFamily="34" charset="0"/>
              </a:rPr>
              <a:t>} = </a:t>
            </a:r>
            <a:r>
              <a:rPr lang="en-US" sz="1600" dirty="0" err="1">
                <a:solidFill>
                  <a:srgbClr val="795E26"/>
                </a:solidFill>
                <a:latin typeface="Calibri" panose="020F0502020204030204" pitchFamily="34" charset="0"/>
                <a:cs typeface="Calibri" panose="020F0502020204030204" pitchFamily="34" charset="0"/>
              </a:rPr>
              <a:t>useContext</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70C1"/>
                </a:solidFill>
                <a:latin typeface="Calibri" panose="020F0502020204030204" pitchFamily="34" charset="0"/>
                <a:cs typeface="Calibri" panose="020F0502020204030204" pitchFamily="34" charset="0"/>
              </a:rPr>
              <a:t>ThemeContext1</a:t>
            </a:r>
            <a:r>
              <a:rPr lang="en-US" sz="1600" dirty="0">
                <a:solidFill>
                  <a:srgbClr val="000000"/>
                </a:solidFill>
                <a:latin typeface="Calibri" panose="020F0502020204030204" pitchFamily="34" charset="0"/>
                <a:cs typeface="Calibri" panose="020F0502020204030204" pitchFamily="34" charset="0"/>
              </a:rPr>
              <a:t>);</a:t>
            </a:r>
          </a:p>
          <a:p>
            <a:r>
              <a:rPr lang="en-US" sz="1600" dirty="0">
                <a:solidFill>
                  <a:srgbClr val="AF00DB"/>
                </a:solidFill>
                <a:latin typeface="Calibri" panose="020F0502020204030204" pitchFamily="34" charset="0"/>
                <a:cs typeface="Calibri" panose="020F0502020204030204" pitchFamily="34" charset="0"/>
              </a:rPr>
              <a:t>return</a:t>
            </a:r>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800000"/>
                </a:solidFill>
                <a:latin typeface="Calibri" panose="020F0502020204030204" pitchFamily="34" charset="0"/>
                <a:cs typeface="Calibri" panose="020F0502020204030204" pitchFamily="34" charset="0"/>
              </a:rPr>
              <a:t>&lt;div&gt;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800000"/>
                </a:solidFill>
                <a:latin typeface="Calibri" panose="020F0502020204030204" pitchFamily="34" charset="0"/>
                <a:cs typeface="Calibri" panose="020F0502020204030204" pitchFamily="34" charset="0"/>
              </a:rPr>
              <a:t>&lt;h1&gt;</a:t>
            </a:r>
            <a:r>
              <a:rPr lang="en-US" sz="1600" dirty="0">
                <a:solidFill>
                  <a:srgbClr val="000000"/>
                </a:solidFill>
                <a:latin typeface="Calibri" panose="020F0502020204030204" pitchFamily="34" charset="0"/>
                <a:cs typeface="Calibri" panose="020F0502020204030204" pitchFamily="34" charset="0"/>
              </a:rPr>
              <a:t>With Consumer </a:t>
            </a:r>
            <a:r>
              <a:rPr lang="en-US" sz="1600" dirty="0" err="1">
                <a:solidFill>
                  <a:srgbClr val="000000"/>
                </a:solidFill>
                <a:latin typeface="Calibri" panose="020F0502020204030204" pitchFamily="34" charset="0"/>
                <a:cs typeface="Calibri" panose="020F0502020204030204" pitchFamily="34" charset="0"/>
              </a:rPr>
              <a:t>compoenent</a:t>
            </a:r>
            <a:r>
              <a:rPr lang="en-US" sz="1600" dirty="0">
                <a:solidFill>
                  <a:srgbClr val="800000"/>
                </a:solidFill>
                <a:latin typeface="Calibri" panose="020F0502020204030204" pitchFamily="34" charset="0"/>
                <a:cs typeface="Calibri" panose="020F0502020204030204" pitchFamily="34" charset="0"/>
              </a:rPr>
              <a:t>&lt;/h1&gt;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800000"/>
                </a:solidFill>
                <a:latin typeface="Calibri" panose="020F0502020204030204" pitchFamily="34" charset="0"/>
                <a:cs typeface="Calibri" panose="020F0502020204030204" pitchFamily="34" charset="0"/>
              </a:rPr>
              <a:t>&lt;button</a:t>
            </a:r>
            <a:r>
              <a:rPr lang="en-US" sz="1600" dirty="0">
                <a:solidFill>
                  <a:srgbClr val="000000"/>
                </a:solidFill>
                <a:latin typeface="Calibri" panose="020F0502020204030204" pitchFamily="34" charset="0"/>
                <a:cs typeface="Calibri" panose="020F0502020204030204" pitchFamily="34" charset="0"/>
              </a:rPr>
              <a:t> </a:t>
            </a:r>
            <a:r>
              <a:rPr lang="en-US" sz="1600" dirty="0" err="1">
                <a:solidFill>
                  <a:srgbClr val="FF0000"/>
                </a:solidFill>
                <a:latin typeface="Calibri" panose="020F0502020204030204" pitchFamily="34" charset="0"/>
                <a:cs typeface="Calibri" panose="020F0502020204030204" pitchFamily="34" charset="0"/>
              </a:rPr>
              <a:t>onClick</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00FF"/>
                </a:solidFill>
                <a:latin typeface="Calibri" panose="020F0502020204030204" pitchFamily="34" charset="0"/>
                <a:cs typeface="Calibri" panose="020F0502020204030204" pitchFamily="34" charset="0"/>
              </a:rPr>
              <a:t>{</a:t>
            </a:r>
            <a:r>
              <a:rPr lang="en-US" sz="1600" dirty="0" err="1">
                <a:solidFill>
                  <a:srgbClr val="795E26"/>
                </a:solidFill>
                <a:latin typeface="Calibri" panose="020F0502020204030204" pitchFamily="34" charset="0"/>
                <a:cs typeface="Calibri" panose="020F0502020204030204" pitchFamily="34" charset="0"/>
              </a:rPr>
              <a:t>toggleTheme</a:t>
            </a:r>
            <a:r>
              <a:rPr lang="en-US" sz="1600" dirty="0">
                <a:solidFill>
                  <a:srgbClr val="0000FF"/>
                </a:solidFill>
                <a:latin typeface="Calibri" panose="020F0502020204030204" pitchFamily="34" charset="0"/>
                <a:cs typeface="Calibri" panose="020F0502020204030204" pitchFamily="34" charset="0"/>
              </a:rPr>
              <a: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FF0000"/>
                </a:solidFill>
                <a:latin typeface="Calibri" panose="020F0502020204030204" pitchFamily="34" charset="0"/>
                <a:cs typeface="Calibri" panose="020F0502020204030204" pitchFamily="34" charset="0"/>
              </a:rPr>
              <a:t>style</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00FF"/>
                </a:solidFill>
                <a:latin typeface="Calibri" panose="020F0502020204030204" pitchFamily="34" charset="0"/>
                <a:cs typeface="Calibri" panose="020F0502020204030204" pitchFamily="34" charset="0"/>
              </a:rPr>
              <a:t>{</a:t>
            </a:r>
            <a:r>
              <a:rPr lang="en-US" sz="1600" dirty="0">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backgroundColor:</a:t>
            </a:r>
            <a:r>
              <a:rPr lang="en-US" sz="1600" dirty="0" err="1">
                <a:solidFill>
                  <a:srgbClr val="0070C1"/>
                </a:solidFill>
                <a:latin typeface="Calibri" panose="020F0502020204030204" pitchFamily="34" charset="0"/>
                <a:cs typeface="Calibri" panose="020F0502020204030204" pitchFamily="34" charset="0"/>
              </a:rPr>
              <a:t>theme</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background</a:t>
            </a:r>
            <a:r>
              <a:rPr lang="en-US" sz="1600" dirty="0">
                <a:solidFill>
                  <a:srgbClr val="000000"/>
                </a:solidFill>
                <a:latin typeface="Calibri" panose="020F0502020204030204" pitchFamily="34" charset="0"/>
                <a:cs typeface="Calibri" panose="020F0502020204030204" pitchFamily="34" charset="0"/>
              </a:rPr>
              <a:t>}</a:t>
            </a:r>
            <a:r>
              <a:rPr lang="en-US" sz="1600" dirty="0">
                <a:solidFill>
                  <a:srgbClr val="0000FF"/>
                </a:solidFill>
                <a:latin typeface="Calibri" panose="020F0502020204030204" pitchFamily="34" charset="0"/>
                <a:cs typeface="Calibri" panose="020F0502020204030204" pitchFamily="34" charset="0"/>
              </a:rPr>
              <a:t>}</a:t>
            </a:r>
            <a:r>
              <a:rPr lang="en-US" sz="1600" dirty="0">
                <a:solidFill>
                  <a:srgbClr val="800000"/>
                </a:solidFill>
                <a:latin typeface="Calibri" panose="020F0502020204030204" pitchFamily="34" charset="0"/>
                <a:cs typeface="Calibri" panose="020F0502020204030204" pitchFamily="34" charset="0"/>
              </a:rPr>
              <a:t>&gt;</a:t>
            </a:r>
            <a:r>
              <a:rPr lang="en-US" sz="1600" dirty="0">
                <a:solidFill>
                  <a:srgbClr val="000000"/>
                </a:solidFill>
                <a:latin typeface="Calibri" panose="020F0502020204030204" pitchFamily="34" charset="0"/>
                <a:cs typeface="Calibri" panose="020F0502020204030204" pitchFamily="34" charset="0"/>
              </a:rPr>
              <a:t> </a:t>
            </a:r>
          </a:p>
          <a:p>
            <a:r>
              <a:rPr lang="en-US" sz="1600" dirty="0">
                <a:solidFill>
                  <a:srgbClr val="0000FF"/>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props</a:t>
            </a:r>
            <a:r>
              <a:rPr lang="en-US" sz="1600" dirty="0" err="1">
                <a:solidFill>
                  <a:srgbClr val="000000"/>
                </a:solidFill>
                <a:latin typeface="Calibri" panose="020F0502020204030204" pitchFamily="34" charset="0"/>
                <a:cs typeface="Calibri" panose="020F0502020204030204" pitchFamily="34" charset="0"/>
              </a:rPr>
              <a:t>.</a:t>
            </a:r>
            <a:r>
              <a:rPr lang="en-US" sz="1600" dirty="0" err="1">
                <a:solidFill>
                  <a:srgbClr val="001080"/>
                </a:solidFill>
                <a:latin typeface="Calibri" panose="020F0502020204030204" pitchFamily="34" charset="0"/>
                <a:cs typeface="Calibri" panose="020F0502020204030204" pitchFamily="34" charset="0"/>
              </a:rPr>
              <a:t>children</a:t>
            </a:r>
            <a:r>
              <a:rPr lang="en-US" sz="1600" dirty="0">
                <a:solidFill>
                  <a:srgbClr val="0000FF"/>
                </a:solidFill>
                <a:latin typeface="Calibri" panose="020F0502020204030204" pitchFamily="34" charset="0"/>
                <a:cs typeface="Calibri" panose="020F0502020204030204" pitchFamily="34" charset="0"/>
              </a:rPr>
              <a: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800000"/>
                </a:solidFill>
                <a:latin typeface="Calibri" panose="020F0502020204030204" pitchFamily="34" charset="0"/>
                <a:cs typeface="Calibri" panose="020F0502020204030204" pitchFamily="34" charset="0"/>
              </a:rPr>
              <a:t>&lt;/button&gt;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800000"/>
                </a:solidFill>
                <a:latin typeface="Calibri" panose="020F0502020204030204" pitchFamily="34" charset="0"/>
                <a:cs typeface="Calibri" panose="020F0502020204030204" pitchFamily="34" charset="0"/>
              </a:rPr>
              <a:t>&lt;/div&gt;</a:t>
            </a:r>
            <a:r>
              <a:rPr lang="en-US" sz="1600" dirty="0">
                <a:solidFill>
                  <a:srgbClr val="000000"/>
                </a:solidFill>
                <a:latin typeface="Calibri" panose="020F0502020204030204" pitchFamily="34" charset="0"/>
                <a:cs typeface="Calibri" panose="020F0502020204030204" pitchFamily="34" charset="0"/>
              </a:rPr>
              <a:t>)}</a:t>
            </a:r>
            <a:endParaRPr lang="en-US" sz="1600" b="0" dirty="0">
              <a:solidFill>
                <a:srgbClr val="000000"/>
              </a:solidFill>
              <a:effectLst/>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03382D6B-EA33-1144-8A1D-84C7077DD763}"/>
              </a:ext>
            </a:extLst>
          </p:cNvPr>
          <p:cNvSpPr/>
          <p:nvPr/>
        </p:nvSpPr>
        <p:spPr>
          <a:xfrm>
            <a:off x="467544" y="4813618"/>
            <a:ext cx="1944216" cy="861774"/>
          </a:xfrm>
          <a:prstGeom prst="rect">
            <a:avLst/>
          </a:prstGeom>
        </p:spPr>
        <p:txBody>
          <a:bodyPr wrap="square">
            <a:spAutoFit/>
          </a:bodyPr>
          <a:lstStyle/>
          <a:p>
            <a:r>
              <a:rPr lang="en-US" sz="1600" dirty="0">
                <a:solidFill>
                  <a:srgbClr val="800000"/>
                </a:solidFill>
                <a:latin typeface="Calibri" panose="020F0502020204030204" pitchFamily="34" charset="0"/>
                <a:cs typeface="Calibri" panose="020F0502020204030204" pitchFamily="34" charset="0"/>
              </a:rPr>
              <a:t>&lt;</a:t>
            </a:r>
            <a:r>
              <a:rPr lang="en-US" sz="1600" dirty="0" err="1">
                <a:solidFill>
                  <a:srgbClr val="267F99"/>
                </a:solidFill>
                <a:latin typeface="Calibri" panose="020F0502020204030204" pitchFamily="34" charset="0"/>
                <a:cs typeface="Calibri" panose="020F0502020204030204" pitchFamily="34" charset="0"/>
              </a:rPr>
              <a:t>ThemedButton</a:t>
            </a:r>
            <a:r>
              <a:rPr lang="en-US" sz="1600" dirty="0">
                <a:solidFill>
                  <a:srgbClr val="800000"/>
                </a:solidFill>
                <a:latin typeface="Calibri" panose="020F0502020204030204" pitchFamily="34" charset="0"/>
                <a:cs typeface="Calibri" panose="020F0502020204030204" pitchFamily="34" charset="0"/>
              </a:rPr>
              <a:t>&gt;</a:t>
            </a:r>
            <a:endParaRPr lang="en-US" sz="1600" dirty="0">
              <a:solidFill>
                <a:srgbClr val="000000"/>
              </a:solidFill>
              <a:latin typeface="Calibri" panose="020F0502020204030204" pitchFamily="34" charset="0"/>
              <a:cs typeface="Calibri" panose="020F0502020204030204" pitchFamily="34" charset="0"/>
            </a:endParaRPr>
          </a:p>
          <a:p>
            <a:r>
              <a:rPr lang="en-US" sz="1600" dirty="0">
                <a:solidFill>
                  <a:srgbClr val="000000"/>
                </a:solidFill>
                <a:latin typeface="Calibri" panose="020F0502020204030204" pitchFamily="34" charset="0"/>
                <a:cs typeface="Calibri" panose="020F0502020204030204" pitchFamily="34" charset="0"/>
              </a:rPr>
              <a:t>With Event</a:t>
            </a:r>
          </a:p>
          <a:p>
            <a:r>
              <a:rPr lang="en-US" sz="1600" dirty="0">
                <a:solidFill>
                  <a:srgbClr val="800000"/>
                </a:solidFill>
                <a:latin typeface="Calibri" panose="020F0502020204030204" pitchFamily="34" charset="0"/>
                <a:cs typeface="Calibri" panose="020F0502020204030204" pitchFamily="34" charset="0"/>
              </a:rPr>
              <a:t>&lt;/</a:t>
            </a:r>
            <a:r>
              <a:rPr lang="en-US" sz="1600" dirty="0" err="1">
                <a:solidFill>
                  <a:srgbClr val="267F99"/>
                </a:solidFill>
                <a:latin typeface="Calibri" panose="020F0502020204030204" pitchFamily="34" charset="0"/>
                <a:cs typeface="Calibri" panose="020F0502020204030204" pitchFamily="34" charset="0"/>
              </a:rPr>
              <a:t>ThemedButton</a:t>
            </a:r>
            <a:r>
              <a:rPr lang="en-US" sz="1600" dirty="0">
                <a:solidFill>
                  <a:srgbClr val="800000"/>
                </a:solidFill>
                <a:latin typeface="Calibri" panose="020F0502020204030204" pitchFamily="34" charset="0"/>
                <a:cs typeface="Calibri" panose="020F0502020204030204" pitchFamily="34" charset="0"/>
              </a:rPr>
              <a:t>&gt;</a:t>
            </a:r>
            <a:endParaRPr lang="en-US" sz="1600" b="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8751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Not fond of the idea of adding the </a:t>
            </a:r>
            <a:r>
              <a:rPr lang="en-US" dirty="0" err="1"/>
              <a:t>UserContext.Consumer</a:t>
            </a:r>
            <a:r>
              <a:rPr lang="en-US" dirty="0"/>
              <a:t> around every place that needs it? If you’d rather receive the value as a prop, you could write a little wrapper around the Consumer like this:</a:t>
            </a:r>
          </a:p>
          <a:p>
            <a:endParaRPr lang="en-US" sz="1800" dirty="0"/>
          </a:p>
          <a:p>
            <a:endParaRPr lang="en-US" dirty="0"/>
          </a:p>
          <a:p>
            <a:endParaRPr lang="en-US" sz="1800" dirty="0"/>
          </a:p>
          <a:p>
            <a:endParaRPr lang="en-US" dirty="0"/>
          </a:p>
          <a:p>
            <a:endParaRPr lang="en-US" sz="1800" dirty="0"/>
          </a:p>
          <a:p>
            <a:endParaRPr lang="en-US" dirty="0"/>
          </a:p>
          <a:p>
            <a:endParaRPr lang="en-US" sz="1800" dirty="0"/>
          </a:p>
          <a:p>
            <a:endParaRPr lang="en-US" dirty="0"/>
          </a:p>
          <a:p>
            <a:r>
              <a:rPr lang="en-US" dirty="0"/>
              <a:t>And then you could rewrite, say, </a:t>
            </a:r>
            <a:r>
              <a:rPr lang="en-US" dirty="0" err="1"/>
              <a:t>UserAvatar</a:t>
            </a:r>
            <a:r>
              <a:rPr lang="en-US" dirty="0"/>
              <a:t> to use this new </a:t>
            </a:r>
            <a:r>
              <a:rPr lang="en-US" dirty="0" err="1"/>
              <a:t>withUser</a:t>
            </a:r>
            <a:r>
              <a:rPr lang="en-US" dirty="0"/>
              <a:t> function:</a:t>
            </a:r>
            <a:endParaRPr lang="en-US" sz="1800" dirty="0"/>
          </a:p>
        </p:txBody>
      </p:sp>
      <p:sp>
        <p:nvSpPr>
          <p:cNvPr id="3" name="Title 2"/>
          <p:cNvSpPr>
            <a:spLocks noGrp="1"/>
          </p:cNvSpPr>
          <p:nvPr>
            <p:ph type="title"/>
          </p:nvPr>
        </p:nvSpPr>
        <p:spPr/>
        <p:txBody>
          <a:bodyPr/>
          <a:lstStyle/>
          <a:p>
            <a:r>
              <a:rPr lang="en-US" dirty="0"/>
              <a:t>Ways to use Consumer</a:t>
            </a:r>
          </a:p>
        </p:txBody>
      </p:sp>
      <p:sp>
        <p:nvSpPr>
          <p:cNvPr id="4" name="Rectangle 3">
            <a:extLst>
              <a:ext uri="{FF2B5EF4-FFF2-40B4-BE49-F238E27FC236}">
                <a16:creationId xmlns:a16="http://schemas.microsoft.com/office/drawing/2014/main" id="{D3EB2713-C313-044F-886B-72C44235CE64}"/>
              </a:ext>
            </a:extLst>
          </p:cNvPr>
          <p:cNvSpPr/>
          <p:nvPr/>
        </p:nvSpPr>
        <p:spPr>
          <a:xfrm>
            <a:off x="683568" y="1844824"/>
            <a:ext cx="8104008" cy="2585323"/>
          </a:xfrm>
          <a:prstGeom prst="rect">
            <a:avLst/>
          </a:prstGeom>
          <a:ln>
            <a:solidFill>
              <a:schemeClr val="accent1"/>
            </a:solidFill>
          </a:ln>
        </p:spPr>
        <p:txBody>
          <a:bodyPr wrap="square">
            <a:spAutoFit/>
          </a:bodyPr>
          <a:lstStyle/>
          <a:p>
            <a:r>
              <a:rPr lang="en-US" dirty="0">
                <a:solidFill>
                  <a:srgbClr val="0077AA"/>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DD4A68"/>
                </a:solidFill>
                <a:latin typeface="Consolas" panose="020B0609020204030204" pitchFamily="49" charset="0"/>
              </a:rPr>
              <a:t>withUser</a:t>
            </a:r>
            <a:r>
              <a:rPr lang="en-US" dirty="0">
                <a:solidFill>
                  <a:srgbClr val="999999"/>
                </a:solidFill>
                <a:latin typeface="Consolas" panose="020B0609020204030204" pitchFamily="49" charset="0"/>
              </a:rPr>
              <a:t>(</a:t>
            </a:r>
            <a:r>
              <a:rPr lang="en-US" dirty="0">
                <a:solidFill>
                  <a:srgbClr val="000000"/>
                </a:solidFill>
                <a:latin typeface="Consolas" panose="020B0609020204030204" pitchFamily="49" charset="0"/>
              </a:rPr>
              <a:t>Component</a:t>
            </a:r>
            <a:r>
              <a:rPr lang="en-US" dirty="0">
                <a:solidFill>
                  <a:srgbClr val="999999"/>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999999"/>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77AA"/>
                </a:solidFill>
                <a:latin typeface="Consolas" panose="020B0609020204030204" pitchFamily="49" charset="0"/>
              </a:rPr>
              <a:t>      return</a:t>
            </a:r>
            <a:r>
              <a:rPr lang="en-US" dirty="0">
                <a:solidFill>
                  <a:srgbClr val="000000"/>
                </a:solidFill>
                <a:latin typeface="Consolas" panose="020B0609020204030204" pitchFamily="49" charset="0"/>
              </a:rPr>
              <a:t> </a:t>
            </a:r>
            <a:r>
              <a:rPr lang="en-US" dirty="0">
                <a:solidFill>
                  <a:srgbClr val="0077AA"/>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DD4A68"/>
                </a:solidFill>
                <a:latin typeface="Consolas" panose="020B0609020204030204" pitchFamily="49" charset="0"/>
              </a:rPr>
              <a:t>ConnectedComponent</a:t>
            </a:r>
            <a:r>
              <a:rPr lang="en-US" dirty="0">
                <a:solidFill>
                  <a:srgbClr val="999999"/>
                </a:solidFill>
                <a:latin typeface="Consolas" panose="020B0609020204030204" pitchFamily="49" charset="0"/>
              </a:rPr>
              <a:t>(</a:t>
            </a:r>
            <a:r>
              <a:rPr lang="en-US" dirty="0">
                <a:solidFill>
                  <a:srgbClr val="000000"/>
                </a:solidFill>
                <a:latin typeface="Consolas" panose="020B0609020204030204" pitchFamily="49" charset="0"/>
              </a:rPr>
              <a:t>props</a:t>
            </a:r>
            <a:r>
              <a:rPr lang="en-US" dirty="0">
                <a:solidFill>
                  <a:srgbClr val="999999"/>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999999"/>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77AA"/>
                </a:solidFill>
                <a:latin typeface="Consolas" panose="020B0609020204030204" pitchFamily="49" charset="0"/>
              </a:rPr>
              <a:t>	   return</a:t>
            </a:r>
            <a:r>
              <a:rPr lang="en-US" dirty="0">
                <a:solidFill>
                  <a:srgbClr val="000000"/>
                </a:solidFill>
                <a:latin typeface="Consolas" panose="020B0609020204030204" pitchFamily="49" charset="0"/>
              </a:rPr>
              <a:t> </a:t>
            </a:r>
            <a:r>
              <a:rPr lang="en-US" dirty="0">
                <a:solidFill>
                  <a:srgbClr val="999999"/>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999999"/>
                </a:solidFill>
                <a:latin typeface="Consolas" panose="020B0609020204030204" pitchFamily="49" charset="0"/>
              </a:rPr>
              <a:t>&lt;</a:t>
            </a:r>
            <a:r>
              <a:rPr lang="en-US" dirty="0" err="1">
                <a:solidFill>
                  <a:srgbClr val="DD4A68"/>
                </a:solidFill>
                <a:latin typeface="Consolas" panose="020B0609020204030204" pitchFamily="49" charset="0"/>
              </a:rPr>
              <a:t>UserContext.Consumer</a:t>
            </a:r>
            <a:r>
              <a:rPr lang="en-US" dirty="0">
                <a:solidFill>
                  <a:srgbClr val="999999"/>
                </a:solidFill>
                <a:latin typeface="Consolas" panose="020B0609020204030204" pitchFamily="49" charset="0"/>
              </a:rPr>
              <a:t>&gt;</a:t>
            </a:r>
            <a:r>
              <a:rPr lang="en-US" dirty="0">
                <a:solidFill>
                  <a:srgbClr val="000000"/>
                </a:solidFill>
                <a:latin typeface="Consolas" panose="020B0609020204030204" pitchFamily="49" charset="0"/>
              </a:rPr>
              <a:t> </a:t>
            </a:r>
          </a:p>
          <a:p>
            <a:r>
              <a:rPr lang="en-US" dirty="0">
                <a:solidFill>
                  <a:srgbClr val="999999"/>
                </a:solidFill>
                <a:latin typeface="Consolas" panose="020B0609020204030204" pitchFamily="49" charset="0"/>
              </a:rPr>
              <a:t>		{</a:t>
            </a:r>
            <a:r>
              <a:rPr lang="en-US" dirty="0">
                <a:solidFill>
                  <a:srgbClr val="000000"/>
                </a:solidFill>
                <a:latin typeface="Consolas" panose="020B0609020204030204" pitchFamily="49" charset="0"/>
              </a:rPr>
              <a:t>user </a:t>
            </a:r>
            <a:r>
              <a:rPr lang="en-US" dirty="0">
                <a:solidFill>
                  <a:srgbClr val="9A6E3A"/>
                </a:solidFill>
                <a:latin typeface="Consolas" panose="020B0609020204030204" pitchFamily="49" charset="0"/>
              </a:rPr>
              <a:t>=&gt;</a:t>
            </a:r>
            <a:r>
              <a:rPr lang="en-US" dirty="0">
                <a:solidFill>
                  <a:srgbClr val="000000"/>
                </a:solidFill>
                <a:latin typeface="Consolas" panose="020B0609020204030204" pitchFamily="49" charset="0"/>
              </a:rPr>
              <a:t> </a:t>
            </a:r>
            <a:r>
              <a:rPr lang="en-US" dirty="0">
                <a:solidFill>
                  <a:srgbClr val="999999"/>
                </a:solidFill>
                <a:latin typeface="Consolas" panose="020B0609020204030204" pitchFamily="49" charset="0"/>
              </a:rPr>
              <a:t>&lt;</a:t>
            </a:r>
            <a:r>
              <a:rPr lang="en-US" dirty="0">
                <a:solidFill>
                  <a:srgbClr val="DD4A68"/>
                </a:solidFill>
                <a:latin typeface="Consolas" panose="020B0609020204030204" pitchFamily="49" charset="0"/>
              </a:rPr>
              <a:t>Component</a:t>
            </a:r>
            <a:r>
              <a:rPr lang="en-US" dirty="0">
                <a:solidFill>
                  <a:srgbClr val="990055"/>
                </a:solidFill>
                <a:latin typeface="Consolas" panose="020B0609020204030204" pitchFamily="49" charset="0"/>
              </a:rPr>
              <a:t> </a:t>
            </a:r>
            <a:r>
              <a:rPr lang="en-US" dirty="0">
                <a:solidFill>
                  <a:srgbClr val="999999"/>
                </a:solidFill>
                <a:latin typeface="Consolas" panose="020B0609020204030204" pitchFamily="49" charset="0"/>
              </a:rPr>
              <a:t>{...</a:t>
            </a:r>
            <a:r>
              <a:rPr lang="en-US" dirty="0">
                <a:solidFill>
                  <a:srgbClr val="0077AA"/>
                </a:solidFill>
                <a:latin typeface="Consolas" panose="020B0609020204030204" pitchFamily="49" charset="0"/>
              </a:rPr>
              <a:t>props</a:t>
            </a:r>
            <a:r>
              <a:rPr lang="en-US" dirty="0">
                <a:solidFill>
                  <a:srgbClr val="999999"/>
                </a:solidFill>
                <a:latin typeface="Consolas" panose="020B0609020204030204" pitchFamily="49" charset="0"/>
              </a:rPr>
              <a:t>}</a:t>
            </a:r>
            <a:r>
              <a:rPr lang="en-US" dirty="0">
                <a:solidFill>
                  <a:srgbClr val="990055"/>
                </a:solidFill>
                <a:latin typeface="Consolas" panose="020B0609020204030204" pitchFamily="49" charset="0"/>
              </a:rPr>
              <a:t> </a:t>
            </a:r>
            <a:r>
              <a:rPr lang="en-US" dirty="0">
                <a:solidFill>
                  <a:srgbClr val="669900"/>
                </a:solidFill>
                <a:latin typeface="Consolas" panose="020B0609020204030204" pitchFamily="49" charset="0"/>
              </a:rPr>
              <a:t>user</a:t>
            </a:r>
            <a:r>
              <a:rPr lang="en-US" dirty="0">
                <a:solidFill>
                  <a:srgbClr val="999999"/>
                </a:solidFill>
                <a:latin typeface="Consolas" panose="020B0609020204030204" pitchFamily="49" charset="0"/>
              </a:rPr>
              <a:t>={</a:t>
            </a:r>
            <a:r>
              <a:rPr lang="en-US" dirty="0">
                <a:solidFill>
                  <a:srgbClr val="990055"/>
                </a:solidFill>
                <a:latin typeface="Consolas" panose="020B0609020204030204" pitchFamily="49" charset="0"/>
              </a:rPr>
              <a:t>user</a:t>
            </a:r>
            <a:r>
              <a:rPr lang="en-US" dirty="0">
                <a:solidFill>
                  <a:srgbClr val="999999"/>
                </a:solidFill>
                <a:latin typeface="Consolas" panose="020B0609020204030204" pitchFamily="49" charset="0"/>
              </a:rPr>
              <a:t>}/&gt;}</a:t>
            </a:r>
            <a:r>
              <a:rPr lang="en-US" dirty="0">
                <a:solidFill>
                  <a:srgbClr val="000000"/>
                </a:solidFill>
                <a:latin typeface="Consolas" panose="020B0609020204030204" pitchFamily="49" charset="0"/>
              </a:rPr>
              <a:t> </a:t>
            </a:r>
          </a:p>
          <a:p>
            <a:r>
              <a:rPr lang="en-US" dirty="0">
                <a:solidFill>
                  <a:srgbClr val="999999"/>
                </a:solidFill>
                <a:latin typeface="Consolas" panose="020B0609020204030204" pitchFamily="49" charset="0"/>
              </a:rPr>
              <a:t>		&lt;/</a:t>
            </a:r>
            <a:r>
              <a:rPr lang="en-US" dirty="0" err="1">
                <a:solidFill>
                  <a:srgbClr val="DD4A68"/>
                </a:solidFill>
                <a:latin typeface="Consolas" panose="020B0609020204030204" pitchFamily="49" charset="0"/>
              </a:rPr>
              <a:t>UserContext.Consumer</a:t>
            </a:r>
            <a:r>
              <a:rPr lang="en-US" dirty="0">
                <a:solidFill>
                  <a:srgbClr val="999999"/>
                </a:solidFill>
                <a:latin typeface="Consolas" panose="020B0609020204030204" pitchFamily="49" charset="0"/>
              </a:rPr>
              <a:t>&gt;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999999"/>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999999"/>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999999"/>
                </a:solidFill>
                <a:latin typeface="Consolas" panose="020B0609020204030204" pitchFamily="49" charset="0"/>
              </a:rPr>
              <a:t>}</a:t>
            </a:r>
            <a:endParaRPr lang="en-US" dirty="0"/>
          </a:p>
        </p:txBody>
      </p:sp>
      <p:sp>
        <p:nvSpPr>
          <p:cNvPr id="5" name="Rectangle 4">
            <a:extLst>
              <a:ext uri="{FF2B5EF4-FFF2-40B4-BE49-F238E27FC236}">
                <a16:creationId xmlns:a16="http://schemas.microsoft.com/office/drawing/2014/main" id="{43A9B517-7493-9A4F-8B5A-FC7C2E1AC266}"/>
              </a:ext>
            </a:extLst>
          </p:cNvPr>
          <p:cNvSpPr/>
          <p:nvPr/>
        </p:nvSpPr>
        <p:spPr>
          <a:xfrm>
            <a:off x="1029204" y="4813833"/>
            <a:ext cx="7128792" cy="1477328"/>
          </a:xfrm>
          <a:prstGeom prst="rect">
            <a:avLst/>
          </a:prstGeom>
          <a:ln>
            <a:solidFill>
              <a:schemeClr val="accent1"/>
            </a:solidFill>
          </a:ln>
        </p:spPr>
        <p:txBody>
          <a:bodyPr wrap="square">
            <a:spAutoFit/>
          </a:bodyPr>
          <a:lstStyle/>
          <a:p>
            <a:r>
              <a:rPr lang="en-US" dirty="0" err="1">
                <a:solidFill>
                  <a:srgbClr val="0077AA"/>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UserAvatar</a:t>
            </a:r>
            <a:r>
              <a:rPr lang="en-US" dirty="0">
                <a:solidFill>
                  <a:srgbClr val="000000"/>
                </a:solidFill>
                <a:latin typeface="Consolas" panose="020B0609020204030204" pitchFamily="49" charset="0"/>
              </a:rPr>
              <a:t> </a:t>
            </a:r>
            <a:r>
              <a:rPr lang="en-US" dirty="0">
                <a:solidFill>
                  <a:srgbClr val="9A6E3A"/>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DD4A68"/>
                </a:solidFill>
                <a:latin typeface="Consolas" panose="020B0609020204030204" pitchFamily="49" charset="0"/>
              </a:rPr>
              <a:t>withUser</a:t>
            </a:r>
            <a:r>
              <a:rPr lang="en-US" dirty="0">
                <a:solidFill>
                  <a:srgbClr val="999999"/>
                </a:solidFill>
                <a:latin typeface="Consolas" panose="020B0609020204030204" pitchFamily="49" charset="0"/>
              </a:rPr>
              <a:t>(({</a:t>
            </a:r>
            <a:r>
              <a:rPr lang="en-US" dirty="0">
                <a:solidFill>
                  <a:srgbClr val="000000"/>
                </a:solidFill>
                <a:latin typeface="Consolas" panose="020B0609020204030204" pitchFamily="49" charset="0"/>
              </a:rPr>
              <a:t> size</a:t>
            </a:r>
            <a:r>
              <a:rPr lang="en-US" dirty="0">
                <a:solidFill>
                  <a:srgbClr val="999999"/>
                </a:solidFill>
                <a:latin typeface="Consolas" panose="020B0609020204030204" pitchFamily="49" charset="0"/>
              </a:rPr>
              <a:t>,</a:t>
            </a:r>
            <a:r>
              <a:rPr lang="en-US" dirty="0">
                <a:solidFill>
                  <a:srgbClr val="000000"/>
                </a:solidFill>
                <a:latin typeface="Consolas" panose="020B0609020204030204" pitchFamily="49" charset="0"/>
              </a:rPr>
              <a:t> user </a:t>
            </a:r>
            <a:r>
              <a:rPr lang="en-US" dirty="0">
                <a:solidFill>
                  <a:srgbClr val="999999"/>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9A6E3A"/>
                </a:solidFill>
                <a:latin typeface="Consolas" panose="020B0609020204030204" pitchFamily="49" charset="0"/>
              </a:rPr>
              <a:t>=&gt;</a:t>
            </a:r>
            <a:r>
              <a:rPr lang="en-US" dirty="0">
                <a:solidFill>
                  <a:srgbClr val="000000"/>
                </a:solidFill>
                <a:latin typeface="Consolas" panose="020B0609020204030204" pitchFamily="49" charset="0"/>
              </a:rPr>
              <a:t> </a:t>
            </a:r>
            <a:r>
              <a:rPr lang="en-US" dirty="0">
                <a:solidFill>
                  <a:srgbClr val="999999"/>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999999"/>
                </a:solidFill>
                <a:latin typeface="Consolas" panose="020B0609020204030204" pitchFamily="49" charset="0"/>
              </a:rPr>
              <a:t>&lt;</a:t>
            </a:r>
            <a:r>
              <a:rPr lang="en-US" dirty="0" err="1">
                <a:solidFill>
                  <a:srgbClr val="990055"/>
                </a:solidFill>
                <a:latin typeface="Consolas" panose="020B0609020204030204" pitchFamily="49" charset="0"/>
              </a:rPr>
              <a:t>img</a:t>
            </a:r>
            <a:r>
              <a:rPr lang="en-US" dirty="0">
                <a:solidFill>
                  <a:srgbClr val="990055"/>
                </a:solidFill>
                <a:latin typeface="Consolas" panose="020B0609020204030204" pitchFamily="49" charset="0"/>
              </a:rPr>
              <a:t> </a:t>
            </a:r>
            <a:r>
              <a:rPr lang="en-US" dirty="0" err="1">
                <a:solidFill>
                  <a:srgbClr val="669900"/>
                </a:solidFill>
                <a:latin typeface="Consolas" panose="020B0609020204030204" pitchFamily="49" charset="0"/>
              </a:rPr>
              <a:t>className</a:t>
            </a:r>
            <a:r>
              <a:rPr lang="en-US" dirty="0">
                <a:solidFill>
                  <a:srgbClr val="999999"/>
                </a:solidFill>
                <a:latin typeface="Consolas" panose="020B0609020204030204" pitchFamily="49" charset="0"/>
              </a:rPr>
              <a:t>={</a:t>
            </a:r>
            <a:r>
              <a:rPr lang="en-US" dirty="0">
                <a:solidFill>
                  <a:srgbClr val="669900"/>
                </a:solidFill>
                <a:latin typeface="Consolas" panose="020B0609020204030204" pitchFamily="49" charset="0"/>
              </a:rPr>
              <a:t>`user-avatar </a:t>
            </a:r>
            <a:r>
              <a:rPr lang="en-US" dirty="0">
                <a:solidFill>
                  <a:srgbClr val="999999"/>
                </a:solidFill>
                <a:latin typeface="Consolas" panose="020B0609020204030204" pitchFamily="49" charset="0"/>
              </a:rPr>
              <a:t>${</a:t>
            </a:r>
            <a:r>
              <a:rPr lang="en-US" dirty="0">
                <a:solidFill>
                  <a:srgbClr val="990055"/>
                </a:solidFill>
                <a:latin typeface="Consolas" panose="020B0609020204030204" pitchFamily="49" charset="0"/>
              </a:rPr>
              <a:t>size </a:t>
            </a:r>
            <a:r>
              <a:rPr lang="en-US" dirty="0">
                <a:solidFill>
                  <a:srgbClr val="9A6E3A"/>
                </a:solidFill>
                <a:latin typeface="Consolas" panose="020B0609020204030204" pitchFamily="49" charset="0"/>
              </a:rPr>
              <a:t>||</a:t>
            </a:r>
            <a:r>
              <a:rPr lang="en-US" dirty="0">
                <a:solidFill>
                  <a:srgbClr val="990055"/>
                </a:solidFill>
                <a:latin typeface="Consolas" panose="020B0609020204030204" pitchFamily="49" charset="0"/>
              </a:rPr>
              <a:t> </a:t>
            </a:r>
            <a:r>
              <a:rPr lang="en-US" dirty="0">
                <a:solidFill>
                  <a:srgbClr val="669900"/>
                </a:solidFill>
                <a:latin typeface="Consolas" panose="020B0609020204030204" pitchFamily="49" charset="0"/>
              </a:rPr>
              <a:t>""</a:t>
            </a:r>
            <a:r>
              <a:rPr lang="en-US" dirty="0">
                <a:solidFill>
                  <a:srgbClr val="999999"/>
                </a:solidFill>
                <a:latin typeface="Consolas" panose="020B0609020204030204" pitchFamily="49" charset="0"/>
              </a:rPr>
              <a:t>}</a:t>
            </a:r>
            <a:r>
              <a:rPr lang="en-US" dirty="0">
                <a:solidFill>
                  <a:srgbClr val="669900"/>
                </a:solidFill>
                <a:latin typeface="Consolas" panose="020B0609020204030204" pitchFamily="49" charset="0"/>
              </a:rPr>
              <a:t>`</a:t>
            </a:r>
            <a:r>
              <a:rPr lang="en-US" dirty="0">
                <a:solidFill>
                  <a:srgbClr val="999999"/>
                </a:solidFill>
                <a:latin typeface="Consolas" panose="020B0609020204030204" pitchFamily="49" charset="0"/>
              </a:rPr>
              <a:t>}</a:t>
            </a:r>
            <a:r>
              <a:rPr lang="en-US" dirty="0">
                <a:solidFill>
                  <a:srgbClr val="990055"/>
                </a:solidFill>
                <a:latin typeface="Consolas" panose="020B0609020204030204" pitchFamily="49" charset="0"/>
              </a:rPr>
              <a:t> 	     </a:t>
            </a:r>
            <a:r>
              <a:rPr lang="en-US" dirty="0">
                <a:solidFill>
                  <a:srgbClr val="669900"/>
                </a:solidFill>
                <a:latin typeface="Consolas" panose="020B0609020204030204" pitchFamily="49" charset="0"/>
              </a:rPr>
              <a:t>alt</a:t>
            </a:r>
            <a:r>
              <a:rPr lang="en-US" dirty="0">
                <a:solidFill>
                  <a:srgbClr val="999999"/>
                </a:solidFill>
                <a:latin typeface="Consolas" panose="020B0609020204030204" pitchFamily="49" charset="0"/>
              </a:rPr>
              <a:t>="</a:t>
            </a:r>
            <a:r>
              <a:rPr lang="en-US" dirty="0">
                <a:solidFill>
                  <a:srgbClr val="0077AA"/>
                </a:solidFill>
                <a:latin typeface="Consolas" panose="020B0609020204030204" pitchFamily="49" charset="0"/>
              </a:rPr>
              <a:t>user avatar</a:t>
            </a:r>
            <a:r>
              <a:rPr lang="en-US" dirty="0">
                <a:solidFill>
                  <a:srgbClr val="999999"/>
                </a:solidFill>
                <a:latin typeface="Consolas" panose="020B0609020204030204" pitchFamily="49" charset="0"/>
              </a:rPr>
              <a:t>"</a:t>
            </a:r>
            <a:r>
              <a:rPr lang="en-US" dirty="0">
                <a:solidFill>
                  <a:srgbClr val="990055"/>
                </a:solidFill>
                <a:latin typeface="Consolas" panose="020B0609020204030204" pitchFamily="49" charset="0"/>
              </a:rPr>
              <a:t> </a:t>
            </a:r>
          </a:p>
          <a:p>
            <a:r>
              <a:rPr lang="en-US" dirty="0">
                <a:solidFill>
                  <a:srgbClr val="990055"/>
                </a:solidFill>
                <a:latin typeface="Consolas" panose="020B0609020204030204" pitchFamily="49" charset="0"/>
              </a:rPr>
              <a:t>	     </a:t>
            </a:r>
            <a:r>
              <a:rPr lang="en-US" dirty="0" err="1">
                <a:solidFill>
                  <a:srgbClr val="669900"/>
                </a:solidFill>
                <a:latin typeface="Consolas" panose="020B0609020204030204" pitchFamily="49" charset="0"/>
              </a:rPr>
              <a:t>src</a:t>
            </a:r>
            <a:r>
              <a:rPr lang="en-US" dirty="0">
                <a:solidFill>
                  <a:srgbClr val="999999"/>
                </a:solidFill>
                <a:latin typeface="Consolas" panose="020B0609020204030204" pitchFamily="49" charset="0"/>
              </a:rPr>
              <a:t>={</a:t>
            </a:r>
            <a:r>
              <a:rPr lang="en-US" dirty="0" err="1">
                <a:solidFill>
                  <a:srgbClr val="990055"/>
                </a:solidFill>
                <a:latin typeface="Consolas" panose="020B0609020204030204" pitchFamily="49" charset="0"/>
              </a:rPr>
              <a:t>user</a:t>
            </a:r>
            <a:r>
              <a:rPr lang="en-US" dirty="0" err="1">
                <a:solidFill>
                  <a:srgbClr val="999999"/>
                </a:solidFill>
                <a:latin typeface="Consolas" panose="020B0609020204030204" pitchFamily="49" charset="0"/>
              </a:rPr>
              <a:t>.</a:t>
            </a:r>
            <a:r>
              <a:rPr lang="en-US" dirty="0" err="1">
                <a:solidFill>
                  <a:srgbClr val="990055"/>
                </a:solidFill>
                <a:latin typeface="Consolas" panose="020B0609020204030204" pitchFamily="49" charset="0"/>
              </a:rPr>
              <a:t>avatar</a:t>
            </a:r>
            <a:r>
              <a:rPr lang="en-US" dirty="0">
                <a:solidFill>
                  <a:srgbClr val="999999"/>
                </a:solidFill>
                <a:latin typeface="Consolas" panose="020B0609020204030204" pitchFamily="49" charset="0"/>
              </a:rPr>
              <a:t>}</a:t>
            </a:r>
            <a:r>
              <a:rPr lang="en-US" dirty="0">
                <a:solidFill>
                  <a:srgbClr val="990055"/>
                </a:solidFill>
                <a:latin typeface="Consolas" panose="020B0609020204030204" pitchFamily="49" charset="0"/>
              </a:rPr>
              <a:t> </a:t>
            </a:r>
            <a:r>
              <a:rPr lang="en-US" dirty="0">
                <a:solidFill>
                  <a:srgbClr val="999999"/>
                </a:solidFill>
                <a:latin typeface="Consolas" panose="020B0609020204030204" pitchFamily="49" charset="0"/>
              </a:rPr>
              <a:t>/&gt;</a:t>
            </a:r>
            <a:r>
              <a:rPr lang="en-US" dirty="0">
                <a:solidFill>
                  <a:srgbClr val="000000"/>
                </a:solidFill>
                <a:latin typeface="Consolas" panose="020B0609020204030204" pitchFamily="49" charset="0"/>
              </a:rPr>
              <a:t> </a:t>
            </a:r>
          </a:p>
          <a:p>
            <a:r>
              <a:rPr lang="en-US" dirty="0">
                <a:solidFill>
                  <a:srgbClr val="999999"/>
                </a:solidFill>
                <a:latin typeface="Consolas" panose="020B0609020204030204" pitchFamily="49" charset="0"/>
              </a:rPr>
              <a:t>));</a:t>
            </a:r>
            <a:endParaRPr lang="en-US" dirty="0"/>
          </a:p>
        </p:txBody>
      </p:sp>
    </p:spTree>
    <p:extLst>
      <p:ext uri="{BB962C8B-B14F-4D97-AF65-F5344CB8AC3E}">
        <p14:creationId xmlns:p14="http://schemas.microsoft.com/office/powerpoint/2010/main" val="1148335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Provider and Consumer are bound together. </a:t>
            </a:r>
            <a:r>
              <a:rPr lang="en-US" dirty="0" err="1"/>
              <a:t>Inseperable</a:t>
            </a:r>
            <a:r>
              <a:rPr lang="en-US" dirty="0"/>
              <a:t>. And they only know how to talk to each other. </a:t>
            </a:r>
          </a:p>
          <a:p>
            <a:r>
              <a:rPr lang="en-US" dirty="0"/>
              <a:t>If you created two separate contexts, say “Context1” and “Context2”, then Context1’s Provider and Consumer would not be able to communicate with Context2’s Provider and Consumer.</a:t>
            </a:r>
          </a:p>
          <a:p>
            <a:r>
              <a:rPr lang="en-US" dirty="0"/>
              <a:t>Context Holds No State: context does not have its own state. It is merely a conduit for your data. You have to pass a value to the Provider, and that exact value gets passed down to any Consumers that know how to look for it (Consumers that are bound to the same context as the Provider).</a:t>
            </a:r>
          </a:p>
          <a:p>
            <a:r>
              <a:rPr lang="en-US" dirty="0"/>
              <a:t>When you create the context, you can pass in a “default value” like this:</a:t>
            </a:r>
          </a:p>
          <a:p>
            <a:r>
              <a:rPr lang="en-US" dirty="0" err="1"/>
              <a:t>const</a:t>
            </a:r>
            <a:r>
              <a:rPr lang="en-US" dirty="0"/>
              <a:t> </a:t>
            </a:r>
            <a:r>
              <a:rPr lang="en-US" dirty="0" err="1"/>
              <a:t>Ctx</a:t>
            </a:r>
            <a:r>
              <a:rPr lang="en-US" dirty="0"/>
              <a:t> = </a:t>
            </a:r>
            <a:r>
              <a:rPr lang="en-US" dirty="0" err="1"/>
              <a:t>React.createContext</a:t>
            </a:r>
            <a:r>
              <a:rPr lang="en-US" dirty="0"/>
              <a:t>(</a:t>
            </a:r>
            <a:r>
              <a:rPr lang="en-US" dirty="0" err="1"/>
              <a:t>yourDefaultValue</a:t>
            </a:r>
            <a:r>
              <a:rPr lang="en-US" dirty="0"/>
              <a:t>);</a:t>
            </a:r>
          </a:p>
          <a:p>
            <a:r>
              <a:rPr lang="en-US" dirty="0"/>
              <a:t>Consumer Uses the Render Props Pattern : The context Consumer, expects the child component to be a function. It then calls that function at render time, passing in the value that it got from the Provider somewhere above it.</a:t>
            </a:r>
          </a:p>
          <a:p>
            <a:r>
              <a:rPr lang="en-US" dirty="0"/>
              <a:t>Provider Accepts One Value : Just a single value, as the value prop. But remember that the value can be anything. In practice, if you want to pass multiple values down, you’d create an object with all the values and pass </a:t>
            </a:r>
            <a:r>
              <a:rPr lang="en-US" i="1" dirty="0"/>
              <a:t>that object</a:t>
            </a:r>
            <a:r>
              <a:rPr lang="en-US" dirty="0"/>
              <a:t> down.</a:t>
            </a:r>
          </a:p>
          <a:p>
            <a:endParaRPr lang="en-US" dirty="0"/>
          </a:p>
          <a:p>
            <a:endParaRPr lang="en-US" dirty="0"/>
          </a:p>
          <a:p>
            <a:endParaRPr lang="en-US" dirty="0"/>
          </a:p>
          <a:p>
            <a:endParaRPr lang="en-US" sz="1800" dirty="0"/>
          </a:p>
        </p:txBody>
      </p:sp>
      <p:sp>
        <p:nvSpPr>
          <p:cNvPr id="3" name="Title 2"/>
          <p:cNvSpPr>
            <a:spLocks noGrp="1"/>
          </p:cNvSpPr>
          <p:nvPr>
            <p:ph type="title"/>
          </p:nvPr>
        </p:nvSpPr>
        <p:spPr/>
        <p:txBody>
          <a:bodyPr/>
          <a:lstStyle/>
          <a:p>
            <a:r>
              <a:rPr lang="en-US" dirty="0"/>
              <a:t>Context Features</a:t>
            </a:r>
          </a:p>
        </p:txBody>
      </p:sp>
    </p:spTree>
    <p:extLst>
      <p:ext uri="{BB962C8B-B14F-4D97-AF65-F5344CB8AC3E}">
        <p14:creationId xmlns:p14="http://schemas.microsoft.com/office/powerpoint/2010/main" val="2156049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188640"/>
            <a:ext cx="7258000" cy="706090"/>
          </a:xfrm>
        </p:spPr>
        <p:txBody>
          <a:bodyPr/>
          <a:lstStyle/>
          <a:p>
            <a:r>
              <a:rPr lang="en-US" dirty="0"/>
              <a:t>References</a:t>
            </a:r>
          </a:p>
        </p:txBody>
      </p:sp>
      <p:sp>
        <p:nvSpPr>
          <p:cNvPr id="9" name="Content Placeholder 2"/>
          <p:cNvSpPr>
            <a:spLocks noGrp="1"/>
          </p:cNvSpPr>
          <p:nvPr>
            <p:ph sz="quarter" idx="1"/>
          </p:nvPr>
        </p:nvSpPr>
        <p:spPr>
          <a:xfrm>
            <a:off x="323528" y="962447"/>
            <a:ext cx="8352928" cy="5490889"/>
          </a:xfrm>
        </p:spPr>
        <p:txBody>
          <a:bodyPr/>
          <a:lstStyle/>
          <a:p>
            <a:r>
              <a:rPr lang="en-US" dirty="0">
                <a:hlinkClick r:id="rId3"/>
              </a:rPr>
              <a:t>https://www.taniarascia.com/getting-started-with-react/</a:t>
            </a:r>
            <a:endParaRPr lang="en-US" dirty="0"/>
          </a:p>
          <a:p>
            <a:r>
              <a:rPr lang="en-US" dirty="0">
                <a:hlinkClick r:id="rId4"/>
              </a:rPr>
              <a:t>https://www.valentinog.com/blog/redux/</a:t>
            </a:r>
            <a:endParaRPr lang="en-US" dirty="0"/>
          </a:p>
          <a:p>
            <a:r>
              <a:rPr lang="en-US" dirty="0">
                <a:hlinkClick r:id="rId5"/>
              </a:rPr>
              <a:t>https://www.codingame.com/playgrounds/8894/redux-tutorial-for-beginners</a:t>
            </a:r>
            <a:endParaRPr lang="en-US" dirty="0"/>
          </a:p>
          <a:p>
            <a:r>
              <a:rPr lang="en-US" dirty="0">
                <a:hlinkClick r:id="rId6"/>
              </a:rPr>
              <a:t>https://www.taniarascia.com/redux-react-guide/#getting-started</a:t>
            </a:r>
            <a:endParaRPr lang="en-US" dirty="0"/>
          </a:p>
          <a:p>
            <a:r>
              <a:rPr lang="en-US" dirty="0">
                <a:hlinkClick r:id="rId7"/>
              </a:rPr>
              <a:t>https://egghead.io/courses/react-context-for-state-management</a:t>
            </a:r>
            <a:endParaRPr lang="en-US" dirty="0"/>
          </a:p>
          <a:p>
            <a:r>
              <a:rPr lang="en-US" dirty="0">
                <a:hlinkClick r:id="rId8"/>
              </a:rPr>
              <a:t>https://daveceddia.com/context-api-vs-redux/</a:t>
            </a:r>
            <a:endParaRPr lang="en-US" dirty="0"/>
          </a:p>
          <a:p>
            <a:r>
              <a:rPr lang="en-US" dirty="0">
                <a:hlinkClick r:id="rId9"/>
              </a:rPr>
              <a:t>https://daveceddia.com/react-redux-immutability-guide/</a:t>
            </a:r>
            <a:endParaRPr lang="en-US" dirty="0"/>
          </a:p>
          <a:p>
            <a:r>
              <a:rPr lang="en-US" dirty="0">
                <a:hlinkClick r:id="rId10"/>
              </a:rPr>
              <a:t>https://daveceddia.com/redux-tutorial/</a:t>
            </a:r>
            <a:endParaRPr lang="en-US" dirty="0"/>
          </a:p>
          <a:p>
            <a:r>
              <a:rPr lang="en-US" dirty="0">
                <a:hlinkClick r:id="rId11"/>
              </a:rPr>
              <a:t>https://medium.com/javascript-scene/master-the-javascript-interview-what-is-a-pure-function-d1c076bec976</a:t>
            </a:r>
            <a:endParaRPr lang="en-US" dirty="0"/>
          </a:p>
          <a:p>
            <a:r>
              <a:rPr lang="en-US" dirty="0">
                <a:hlinkClick r:id="rId12"/>
              </a:rPr>
              <a:t>https://medium.com/@jacobp100/you-arent-using-redux-middleware-enough-94ffe991e6</a:t>
            </a:r>
            <a:endParaRPr lang="en-US" dirty="0"/>
          </a:p>
          <a:p>
            <a:r>
              <a:rPr lang="en-US" dirty="0">
                <a:hlinkClick r:id="rId13"/>
              </a:rPr>
              <a:t>https://blog.isquaredsoftware.com/2020/01/blogged-answers-react-redux-and-context-behavior/</a:t>
            </a:r>
            <a:endParaRPr lang="en-US" dirty="0"/>
          </a:p>
          <a:p>
            <a:r>
              <a:rPr lang="en-US" dirty="0">
                <a:hlinkClick r:id="rId12"/>
              </a:rPr>
              <a:t>https://medium.com/@jacobp100/you-arent-using-redux-middleware-enough-94ffe991e6</a:t>
            </a:r>
            <a:endParaRPr lang="en-US" dirty="0"/>
          </a:p>
          <a:p>
            <a:r>
              <a:rPr lang="en-US" dirty="0">
                <a:hlinkClick r:id="rId14"/>
              </a:rPr>
              <a:t>https://stackoverflow.com/questions/35411423/how-to-dispatch-a-redux-action-with-a-timeout</a:t>
            </a:r>
            <a:r>
              <a:rPr lang="en-US">
                <a:hlinkClick r:id="rId14"/>
              </a:rPr>
              <a:t>/35415559#35415559</a:t>
            </a:r>
            <a:endParaRPr lang="en-US" dirty="0"/>
          </a:p>
        </p:txBody>
      </p:sp>
    </p:spTree>
    <p:extLst>
      <p:ext uri="{BB962C8B-B14F-4D97-AF65-F5344CB8AC3E}">
        <p14:creationId xmlns:p14="http://schemas.microsoft.com/office/powerpoint/2010/main" val="31903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188640"/>
            <a:ext cx="7258000" cy="706090"/>
          </a:xfrm>
        </p:spPr>
        <p:txBody>
          <a:bodyPr/>
          <a:lstStyle/>
          <a:p>
            <a:r>
              <a:rPr lang="en-US" dirty="0"/>
              <a:t>References - Redux Toolkit</a:t>
            </a:r>
          </a:p>
        </p:txBody>
      </p:sp>
      <p:sp>
        <p:nvSpPr>
          <p:cNvPr id="9" name="Content Placeholder 2"/>
          <p:cNvSpPr>
            <a:spLocks noGrp="1"/>
          </p:cNvSpPr>
          <p:nvPr>
            <p:ph sz="quarter" idx="1"/>
          </p:nvPr>
        </p:nvSpPr>
        <p:spPr>
          <a:xfrm>
            <a:off x="323528" y="962447"/>
            <a:ext cx="8352928" cy="5490889"/>
          </a:xfrm>
        </p:spPr>
        <p:txBody>
          <a:bodyPr/>
          <a:lstStyle/>
          <a:p>
            <a:r>
              <a:rPr lang="en-US" dirty="0">
                <a:hlinkClick r:id="rId3"/>
              </a:rPr>
              <a:t>https://redux-toolkit.js.org/tutorials/quick-start</a:t>
            </a:r>
            <a:endParaRPr lang="en-US" dirty="0"/>
          </a:p>
          <a:p>
            <a:r>
              <a:rPr lang="it-IT" dirty="0">
                <a:hlinkClick r:id="rId4"/>
              </a:rPr>
              <a:t>https://redux-toolkit.js.org/api/createSlice</a:t>
            </a:r>
            <a:endParaRPr lang="it-IT" dirty="0"/>
          </a:p>
          <a:p>
            <a:r>
              <a:rPr lang="it-IT" dirty="0">
                <a:hlinkClick r:id="rId5"/>
              </a:rPr>
              <a:t>https://www.youtube.com/watch?v=FeYTMsWpgQo</a:t>
            </a:r>
            <a:r>
              <a:rPr lang="it-IT" dirty="0"/>
              <a:t> </a:t>
            </a:r>
          </a:p>
          <a:p>
            <a:r>
              <a:rPr lang="it-IT" sz="1800" dirty="0"/>
              <a:t>Complete </a:t>
            </a:r>
            <a:r>
              <a:rPr lang="it-IT" sz="1800" dirty="0" err="1"/>
              <a:t>React</a:t>
            </a:r>
            <a:r>
              <a:rPr lang="it-IT" sz="1800" dirty="0"/>
              <a:t> Tutorial</a:t>
            </a:r>
            <a:br>
              <a:rPr lang="it-IT" sz="1800" dirty="0"/>
            </a:br>
            <a:r>
              <a:rPr lang="it-IT" dirty="0">
                <a:hlinkClick r:id="rId6"/>
              </a:rPr>
              <a:t>https://youtube.com/playlist?list=PLTP3E5bPW7944Ec1lfXzavqRHzxY5FigD</a:t>
            </a:r>
            <a:endParaRPr lang="it-IT" dirty="0"/>
          </a:p>
          <a:p>
            <a:r>
              <a:rPr lang="it-IT" sz="1800" dirty="0" err="1"/>
              <a:t>Redux</a:t>
            </a:r>
            <a:r>
              <a:rPr lang="it-IT" sz="1800" dirty="0"/>
              <a:t> Toolkit</a:t>
            </a:r>
            <a:br>
              <a:rPr lang="it-IT" sz="1800" dirty="0"/>
            </a:br>
            <a:r>
              <a:rPr lang="it-IT" dirty="0">
                <a:hlinkClick r:id="rId5"/>
              </a:rPr>
              <a:t>https://www.youtube.com/watch?v=FeYTMsWpgQo</a:t>
            </a:r>
            <a:endParaRPr lang="it-IT" dirty="0"/>
          </a:p>
          <a:p>
            <a:r>
              <a:rPr lang="it-IT">
                <a:hlinkClick r:id="rId7"/>
              </a:rPr>
              <a:t>Complete official </a:t>
            </a:r>
            <a:r>
              <a:rPr lang="it-IT" dirty="0">
                <a:hlinkClick r:id="rId7"/>
              </a:rPr>
              <a:t>tutorial on redux toolkit</a:t>
            </a:r>
            <a:br>
              <a:rPr lang="it-IT" dirty="0">
                <a:hlinkClick r:id="rId7"/>
              </a:rPr>
            </a:br>
            <a:r>
              <a:rPr lang="it-IT" dirty="0">
                <a:hlinkClick r:id="rId7"/>
              </a:rPr>
              <a:t>https://redux.js.org/tutorials/essentials/part-1-overview-concepts</a:t>
            </a:r>
            <a:endParaRPr lang="it-IT" dirty="0"/>
          </a:p>
          <a:p>
            <a:r>
              <a:rPr lang="it-IT" dirty="0"/>
              <a:t>https://</a:t>
            </a:r>
            <a:r>
              <a:rPr lang="it-IT" dirty="0" err="1"/>
              <a:t>codesandbox.io</a:t>
            </a:r>
            <a:r>
              <a:rPr lang="it-IT" dirty="0"/>
              <a:t>/</a:t>
            </a:r>
            <a:r>
              <a:rPr lang="it-IT" dirty="0" err="1"/>
              <a:t>s</a:t>
            </a:r>
            <a:r>
              <a:rPr lang="it-IT" dirty="0"/>
              <a:t>/</a:t>
            </a:r>
            <a:r>
              <a:rPr lang="it-IT" dirty="0" err="1"/>
              <a:t>github</a:t>
            </a:r>
            <a:r>
              <a:rPr lang="it-IT" dirty="0"/>
              <a:t>/</a:t>
            </a:r>
            <a:r>
              <a:rPr lang="it-IT" dirty="0" err="1"/>
              <a:t>reduxjs</a:t>
            </a:r>
            <a:r>
              <a:rPr lang="it-IT" dirty="0"/>
              <a:t>/</a:t>
            </a:r>
            <a:r>
              <a:rPr lang="it-IT" dirty="0" err="1"/>
              <a:t>redux</a:t>
            </a:r>
            <a:r>
              <a:rPr lang="it-IT" dirty="0"/>
              <a:t>-</a:t>
            </a:r>
            <a:r>
              <a:rPr lang="it-IT" dirty="0" err="1"/>
              <a:t>essentials</a:t>
            </a:r>
            <a:r>
              <a:rPr lang="it-IT" dirty="0"/>
              <a:t>-counter-</a:t>
            </a:r>
            <a:r>
              <a:rPr lang="it-IT" dirty="0" err="1"/>
              <a:t>example</a:t>
            </a:r>
            <a:r>
              <a:rPr lang="it-IT" dirty="0"/>
              <a:t>/</a:t>
            </a:r>
            <a:r>
              <a:rPr lang="it-IT" dirty="0" err="1"/>
              <a:t>tree</a:t>
            </a:r>
            <a:r>
              <a:rPr lang="it-IT" dirty="0"/>
              <a:t>/master/?from-</a:t>
            </a:r>
            <a:r>
              <a:rPr lang="it-IT" dirty="0" err="1"/>
              <a:t>embed</a:t>
            </a:r>
            <a:r>
              <a:rPr lang="it-IT" dirty="0"/>
              <a:t>=&amp;file=/</a:t>
            </a:r>
            <a:r>
              <a:rPr lang="it-IT" dirty="0" err="1"/>
              <a:t>src</a:t>
            </a:r>
            <a:r>
              <a:rPr lang="it-IT" dirty="0"/>
              <a:t>/features/counter/</a:t>
            </a:r>
            <a:r>
              <a:rPr lang="it-IT" dirty="0" err="1"/>
              <a:t>Counter.js</a:t>
            </a:r>
            <a:endParaRPr lang="it-IT" sz="1800" dirty="0"/>
          </a:p>
        </p:txBody>
      </p:sp>
    </p:spTree>
    <p:extLst>
      <p:ext uri="{BB962C8B-B14F-4D97-AF65-F5344CB8AC3E}">
        <p14:creationId xmlns:p14="http://schemas.microsoft.com/office/powerpoint/2010/main" val="95002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Any Question ?</a:t>
            </a:r>
            <a:endParaRPr lang="en-IN" dirty="0"/>
          </a:p>
        </p:txBody>
      </p:sp>
      <p:pic>
        <p:nvPicPr>
          <p:cNvPr id="1026" name="Picture 2" descr="C:\Users\anurags\Desktop\ind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802" y="1516063"/>
            <a:ext cx="3958998" cy="3941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74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4860" y="3162300"/>
            <a:ext cx="3914280" cy="533400"/>
          </a:xfrm>
        </p:spPr>
        <p:txBody>
          <a:bodyPr/>
          <a:lstStyle/>
          <a:p>
            <a:r>
              <a:rPr lang="en-US" dirty="0"/>
              <a:t>Thank you !</a:t>
            </a:r>
            <a:br>
              <a:rPr lang="en-US" dirty="0"/>
            </a:br>
            <a:br>
              <a:rPr lang="en-US"/>
            </a:br>
            <a:endParaRPr lang="en-IN" dirty="0"/>
          </a:p>
        </p:txBody>
      </p:sp>
    </p:spTree>
    <p:extLst>
      <p:ext uri="{BB962C8B-B14F-4D97-AF65-F5344CB8AC3E}">
        <p14:creationId xmlns:p14="http://schemas.microsoft.com/office/powerpoint/2010/main" val="114619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Pure functions have many beneficial properties, and form the foundation of </a:t>
            </a:r>
            <a:r>
              <a:rPr lang="en-US" b="1" dirty="0"/>
              <a:t>functional programming</a:t>
            </a:r>
            <a:r>
              <a:rPr lang="en-US" dirty="0"/>
              <a:t>. </a:t>
            </a:r>
          </a:p>
          <a:p>
            <a:r>
              <a:rPr lang="en-US" dirty="0"/>
              <a:t>Pure functions are completely independent of outside state, and as such, they are immune to entire classes of bugs that have to do with shared mutable state. </a:t>
            </a:r>
          </a:p>
          <a:p>
            <a:r>
              <a:rPr lang="en-US" dirty="0"/>
              <a:t>Their independent nature also makes them great candidates for parallel processing across many CPUs, and across entire distributed computing clusters, which makes them essential for many types of scientific and resource-intensive computing tasks.</a:t>
            </a:r>
          </a:p>
          <a:p>
            <a:r>
              <a:rPr lang="en-US" dirty="0"/>
              <a:t>easy to move around, refactor, and reorganize in your code, making your programs more flexible and adaptable to future changes.</a:t>
            </a:r>
          </a:p>
          <a:p>
            <a:r>
              <a:rPr lang="en-US" dirty="0"/>
              <a:t>A pure function must not rely on any external mutable state, because it would no longer be deterministic or referentially transparent.</a:t>
            </a:r>
          </a:p>
        </p:txBody>
      </p:sp>
      <p:sp>
        <p:nvSpPr>
          <p:cNvPr id="3" name="Title 2"/>
          <p:cNvSpPr>
            <a:spLocks noGrp="1"/>
          </p:cNvSpPr>
          <p:nvPr>
            <p:ph type="title"/>
          </p:nvPr>
        </p:nvSpPr>
        <p:spPr/>
        <p:txBody>
          <a:bodyPr/>
          <a:lstStyle/>
          <a:p>
            <a:r>
              <a:rPr lang="en-US" dirty="0"/>
              <a:t>Pure Function Features</a:t>
            </a:r>
          </a:p>
        </p:txBody>
      </p:sp>
    </p:spTree>
    <p:extLst>
      <p:ext uri="{BB962C8B-B14F-4D97-AF65-F5344CB8AC3E}">
        <p14:creationId xmlns:p14="http://schemas.microsoft.com/office/powerpoint/2010/main" val="2495928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Math.random</a:t>
            </a:r>
            <a:r>
              <a:rPr lang="en-US" dirty="0"/>
              <a:t>(); // =&gt; 0.4011148700956255</a:t>
            </a:r>
            <a:br>
              <a:rPr lang="en-US" dirty="0"/>
            </a:br>
            <a:r>
              <a:rPr lang="en-US" dirty="0" err="1"/>
              <a:t>Math.random</a:t>
            </a:r>
            <a:r>
              <a:rPr lang="en-US" dirty="0"/>
              <a:t>(); // =&gt; 0.8533405303023756</a:t>
            </a:r>
            <a:br>
              <a:rPr lang="en-US" dirty="0"/>
            </a:br>
            <a:r>
              <a:rPr lang="en-US" dirty="0" err="1"/>
              <a:t>Math.random</a:t>
            </a:r>
            <a:r>
              <a:rPr lang="en-US" dirty="0"/>
              <a:t>(); // =&gt; 0.3550692005082965Even though we didn’t pass any arguments into any of the function calls, they all produced different output, meaning that </a:t>
            </a:r>
            <a:r>
              <a:rPr lang="en-US" i="1" dirty="0"/>
              <a:t>`</a:t>
            </a:r>
            <a:r>
              <a:rPr lang="en-US" i="1" dirty="0" err="1"/>
              <a:t>Math.random</a:t>
            </a:r>
            <a:r>
              <a:rPr lang="en-US" i="1" dirty="0"/>
              <a:t>()` </a:t>
            </a:r>
            <a:r>
              <a:rPr lang="en-US" dirty="0"/>
              <a:t>is </a:t>
            </a:r>
            <a:r>
              <a:rPr lang="en-US" b="1" dirty="0"/>
              <a:t>not pure</a:t>
            </a:r>
            <a:r>
              <a:rPr lang="en-US" dirty="0"/>
              <a:t>.</a:t>
            </a:r>
          </a:p>
          <a:p>
            <a:endParaRPr lang="en-US" dirty="0"/>
          </a:p>
          <a:p>
            <a:r>
              <a:rPr lang="en-US" dirty="0"/>
              <a:t>For example, the following function </a:t>
            </a:r>
            <a:r>
              <a:rPr lang="en-US" b="1" dirty="0"/>
              <a:t>is pure</a:t>
            </a:r>
            <a:r>
              <a:rPr lang="en-US" dirty="0"/>
              <a:t>:</a:t>
            </a:r>
          </a:p>
          <a:p>
            <a:r>
              <a:rPr lang="en-US" dirty="0" err="1"/>
              <a:t>const</a:t>
            </a:r>
            <a:r>
              <a:rPr lang="en-US" dirty="0"/>
              <a:t> </a:t>
            </a:r>
            <a:r>
              <a:rPr lang="en-US" dirty="0" err="1"/>
              <a:t>highpass</a:t>
            </a:r>
            <a:r>
              <a:rPr lang="en-US" dirty="0"/>
              <a:t> = (cutoff, value) =&gt; value &gt;= cutoff;</a:t>
            </a:r>
          </a:p>
          <a:p>
            <a:r>
              <a:rPr lang="en-US" dirty="0"/>
              <a:t>The same input values will always map to the same output value:</a:t>
            </a:r>
          </a:p>
          <a:p>
            <a:r>
              <a:rPr lang="en-US" dirty="0" err="1"/>
              <a:t>highpass</a:t>
            </a:r>
            <a:r>
              <a:rPr lang="en-US" dirty="0"/>
              <a:t>(5, 5); // =&gt; true</a:t>
            </a:r>
            <a:br>
              <a:rPr lang="en-US" dirty="0"/>
            </a:br>
            <a:r>
              <a:rPr lang="en-US" dirty="0" err="1"/>
              <a:t>highpass</a:t>
            </a:r>
            <a:r>
              <a:rPr lang="en-US" dirty="0"/>
              <a:t>(5, 5); // =&gt; true</a:t>
            </a:r>
            <a:br>
              <a:rPr lang="en-US" dirty="0"/>
            </a:br>
            <a:r>
              <a:rPr lang="en-US" dirty="0" err="1"/>
              <a:t>highpass</a:t>
            </a:r>
            <a:r>
              <a:rPr lang="en-US" dirty="0"/>
              <a:t>(5, 5); // =&gt; true</a:t>
            </a:r>
          </a:p>
          <a:p>
            <a:endParaRPr lang="en-US" dirty="0"/>
          </a:p>
          <a:p>
            <a:endParaRPr lang="en-US" dirty="0"/>
          </a:p>
        </p:txBody>
      </p:sp>
      <p:sp>
        <p:nvSpPr>
          <p:cNvPr id="3" name="Title 2"/>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1189555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SPA, data management at client side is far more complicated than just imagine. </a:t>
            </a:r>
          </a:p>
          <a:p>
            <a:r>
              <a:rPr lang="en-US" dirty="0"/>
              <a:t>ReactJS relies on the State of the application. </a:t>
            </a:r>
          </a:p>
          <a:p>
            <a:r>
              <a:rPr lang="en-US" dirty="0"/>
              <a:t>However, In </a:t>
            </a:r>
            <a:r>
              <a:rPr lang="en-US" dirty="0" err="1"/>
              <a:t>React.js</a:t>
            </a:r>
            <a:r>
              <a:rPr lang="en-US" dirty="0"/>
              <a:t> state management is possible, but when the application gets bigger and bigger, unwanted errors and data changes are detected, and which module has changed which state and which view is updated, all these matters get complex, and we feel like, we trapped in our application.</a:t>
            </a:r>
          </a:p>
        </p:txBody>
      </p:sp>
      <p:sp>
        <p:nvSpPr>
          <p:cNvPr id="3" name="Title 2"/>
          <p:cNvSpPr>
            <a:spLocks noGrp="1"/>
          </p:cNvSpPr>
          <p:nvPr>
            <p:ph type="title"/>
          </p:nvPr>
        </p:nvSpPr>
        <p:spPr/>
        <p:txBody>
          <a:bodyPr/>
          <a:lstStyle/>
          <a:p>
            <a:r>
              <a:rPr lang="en-US" dirty="0"/>
              <a:t>State management in React</a:t>
            </a:r>
          </a:p>
        </p:txBody>
      </p:sp>
    </p:spTree>
    <p:extLst>
      <p:ext uri="{BB962C8B-B14F-4D97-AF65-F5344CB8AC3E}">
        <p14:creationId xmlns:p14="http://schemas.microsoft.com/office/powerpoint/2010/main" val="1918072780"/>
      </p:ext>
    </p:extLst>
  </p:cSld>
  <p:clrMapOvr>
    <a:masterClrMapping/>
  </p:clrMapOvr>
</p:sld>
</file>

<file path=ppt/theme/theme1.xml><?xml version="1.0" encoding="utf-8"?>
<a:theme xmlns:a="http://schemas.openxmlformats.org/drawingml/2006/main" name="2_CT-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CT-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CT Training .PPT Template</Template>
  <TotalTime>51062</TotalTime>
  <Words>8376</Words>
  <Application>Microsoft Macintosh PowerPoint</Application>
  <PresentationFormat>On-screen Show (4:3)</PresentationFormat>
  <Paragraphs>893</Paragraphs>
  <Slides>66</Slides>
  <Notes>64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66</vt:i4>
      </vt:variant>
    </vt:vector>
  </HeadingPairs>
  <TitlesOfParts>
    <vt:vector size="74" baseType="lpstr">
      <vt:lpstr>Arial</vt:lpstr>
      <vt:lpstr>Calibri</vt:lpstr>
      <vt:lpstr>Consolas</vt:lpstr>
      <vt:lpstr>Courier New</vt:lpstr>
      <vt:lpstr>Menlo</vt:lpstr>
      <vt:lpstr>Tahoma</vt:lpstr>
      <vt:lpstr>2_CT-Master</vt:lpstr>
      <vt:lpstr>3_CT-Master</vt:lpstr>
      <vt:lpstr>REACTJS &amp; REACT-REDUX</vt:lpstr>
      <vt:lpstr>Contents</vt:lpstr>
      <vt:lpstr>Change state immutably - Arrays</vt:lpstr>
      <vt:lpstr>Change state immutably - Objects</vt:lpstr>
      <vt:lpstr>Change state immutably – Deep Nested Objects</vt:lpstr>
      <vt:lpstr>Pure Function</vt:lpstr>
      <vt:lpstr>Pure Function Features</vt:lpstr>
      <vt:lpstr>Examples</vt:lpstr>
      <vt:lpstr>State management in React</vt:lpstr>
      <vt:lpstr>How data is passed</vt:lpstr>
      <vt:lpstr>Nested level</vt:lpstr>
      <vt:lpstr>Redux</vt:lpstr>
      <vt:lpstr>Why use Redux</vt:lpstr>
      <vt:lpstr>Three Principles of Redux</vt:lpstr>
      <vt:lpstr>Redux Terminology</vt:lpstr>
      <vt:lpstr>Actions</vt:lpstr>
      <vt:lpstr>Reducers</vt:lpstr>
      <vt:lpstr>Store</vt:lpstr>
      <vt:lpstr>Dispatch</vt:lpstr>
      <vt:lpstr>Connect</vt:lpstr>
      <vt:lpstr>Simple Redux application without React</vt:lpstr>
      <vt:lpstr>What we will create</vt:lpstr>
      <vt:lpstr>Understand state managament</vt:lpstr>
      <vt:lpstr>Implement Redux in React</vt:lpstr>
      <vt:lpstr>Connect Redux store to React</vt:lpstr>
      <vt:lpstr>Creating actions as constant</vt:lpstr>
      <vt:lpstr>Combine Reducers</vt:lpstr>
      <vt:lpstr>Access state of other reducer</vt:lpstr>
      <vt:lpstr>Types of state</vt:lpstr>
      <vt:lpstr>Redux Features</vt:lpstr>
      <vt:lpstr>Redux DevTools</vt:lpstr>
      <vt:lpstr>Customize Redux with Middleware</vt:lpstr>
      <vt:lpstr>Pattern With and Without Middleware</vt:lpstr>
      <vt:lpstr>PowerPoint Presentation</vt:lpstr>
      <vt:lpstr>Understand Middleware</vt:lpstr>
      <vt:lpstr>What is Middleware</vt:lpstr>
      <vt:lpstr>What can we do in middleware</vt:lpstr>
      <vt:lpstr>Difference between store.dispatch and next</vt:lpstr>
      <vt:lpstr>Difference between store.dispatch and next</vt:lpstr>
      <vt:lpstr>Middleware In Action</vt:lpstr>
      <vt:lpstr>Running asynchronous code</vt:lpstr>
      <vt:lpstr>Action Creators</vt:lpstr>
      <vt:lpstr>Redux Thunk</vt:lpstr>
      <vt:lpstr>Redux Thunk</vt:lpstr>
      <vt:lpstr>Redux Thunk Steps</vt:lpstr>
      <vt:lpstr>Redux Thunk Get State</vt:lpstr>
      <vt:lpstr>Context API</vt:lpstr>
      <vt:lpstr>PowerPoint Presentation</vt:lpstr>
      <vt:lpstr>PowerPoint Presentation</vt:lpstr>
      <vt:lpstr>Steps to create Context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Ways to use Consumer</vt:lpstr>
      <vt:lpstr>Context Features</vt:lpstr>
      <vt:lpstr>References</vt:lpstr>
      <vt:lpstr>References - Redux Toolkit</vt:lpstr>
      <vt:lpstr>Any Question ?</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Document</dc:title>
  <dc:creator>manojj2</dc:creator>
  <cp:lastModifiedBy>Microsoft Office User</cp:lastModifiedBy>
  <cp:revision>2504</cp:revision>
  <dcterms:created xsi:type="dcterms:W3CDTF">2012-01-30T11:39:54Z</dcterms:created>
  <dcterms:modified xsi:type="dcterms:W3CDTF">2022-05-10T08:20:24Z</dcterms:modified>
</cp:coreProperties>
</file>